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364" r:id="rId5"/>
    <p:sldId id="294" r:id="rId6"/>
    <p:sldId id="258" r:id="rId7"/>
    <p:sldId id="265" r:id="rId8"/>
    <p:sldId id="281" r:id="rId9"/>
    <p:sldId id="282" r:id="rId10"/>
    <p:sldId id="283" r:id="rId11"/>
    <p:sldId id="284" r:id="rId12"/>
    <p:sldId id="273" r:id="rId13"/>
    <p:sldId id="262" r:id="rId14"/>
    <p:sldId id="285" r:id="rId15"/>
    <p:sldId id="268" r:id="rId16"/>
    <p:sldId id="269" r:id="rId17"/>
    <p:sldId id="267" r:id="rId18"/>
    <p:sldId id="256" r:id="rId19"/>
    <p:sldId id="292" r:id="rId20"/>
    <p:sldId id="286" r:id="rId21"/>
    <p:sldId id="259" r:id="rId22"/>
    <p:sldId id="260" r:id="rId23"/>
    <p:sldId id="287" r:id="rId24"/>
    <p:sldId id="288" r:id="rId25"/>
    <p:sldId id="289" r:id="rId26"/>
    <p:sldId id="293" r:id="rId27"/>
    <p:sldId id="290" r:id="rId28"/>
    <p:sldId id="29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719"/>
  </p:normalViewPr>
  <p:slideViewPr>
    <p:cSldViewPr snapToGrid="0">
      <p:cViewPr varScale="1">
        <p:scale>
          <a:sx n="95" d="100"/>
          <a:sy n="95" d="100"/>
        </p:scale>
        <p:origin x="27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 Wanzer" userId="520d1a2b-5a4b-4b86-a74b-d1aeeb44b69a" providerId="ADAL" clId="{6F3A3C76-B0FF-4CC2-AED9-E81BDA77860D}"/>
    <pc:docChg chg="custSel modSld">
      <pc:chgData name="Kelly Wanzer" userId="520d1a2b-5a4b-4b86-a74b-d1aeeb44b69a" providerId="ADAL" clId="{6F3A3C76-B0FF-4CC2-AED9-E81BDA77860D}" dt="2025-05-13T17:08:22.294" v="2" actId="1076"/>
      <pc:docMkLst>
        <pc:docMk/>
      </pc:docMkLst>
      <pc:sldChg chg="modSp mod">
        <pc:chgData name="Kelly Wanzer" userId="520d1a2b-5a4b-4b86-a74b-d1aeeb44b69a" providerId="ADAL" clId="{6F3A3C76-B0FF-4CC2-AED9-E81BDA77860D}" dt="2025-05-13T17:07:47.845" v="0" actId="313"/>
        <pc:sldMkLst>
          <pc:docMk/>
          <pc:sldMk cId="787809463" sldId="281"/>
        </pc:sldMkLst>
        <pc:spChg chg="mod">
          <ac:chgData name="Kelly Wanzer" userId="520d1a2b-5a4b-4b86-a74b-d1aeeb44b69a" providerId="ADAL" clId="{6F3A3C76-B0FF-4CC2-AED9-E81BDA77860D}" dt="2025-05-13T17:07:47.845" v="0" actId="313"/>
          <ac:spMkLst>
            <pc:docMk/>
            <pc:sldMk cId="787809463" sldId="281"/>
            <ac:spMk id="8" creationId="{DF4CD544-EFE3-E7F1-57FC-43D7A8CBFF10}"/>
          </ac:spMkLst>
        </pc:spChg>
      </pc:sldChg>
      <pc:sldChg chg="modSp mod">
        <pc:chgData name="Kelly Wanzer" userId="520d1a2b-5a4b-4b86-a74b-d1aeeb44b69a" providerId="ADAL" clId="{6F3A3C76-B0FF-4CC2-AED9-E81BDA77860D}" dt="2025-05-13T17:08:22.294" v="2" actId="1076"/>
        <pc:sldMkLst>
          <pc:docMk/>
          <pc:sldMk cId="1586115324" sldId="291"/>
        </pc:sldMkLst>
        <pc:spChg chg="mod">
          <ac:chgData name="Kelly Wanzer" userId="520d1a2b-5a4b-4b86-a74b-d1aeeb44b69a" providerId="ADAL" clId="{6F3A3C76-B0FF-4CC2-AED9-E81BDA77860D}" dt="2025-05-13T17:08:22.294" v="2" actId="1076"/>
          <ac:spMkLst>
            <pc:docMk/>
            <pc:sldMk cId="1586115324" sldId="291"/>
            <ac:spMk id="2" creationId="{7971D647-C7AF-67A9-513E-EA6EFAFC070B}"/>
          </ac:spMkLst>
        </pc:spChg>
        <pc:spChg chg="mod">
          <ac:chgData name="Kelly Wanzer" userId="520d1a2b-5a4b-4b86-a74b-d1aeeb44b69a" providerId="ADAL" clId="{6F3A3C76-B0FF-4CC2-AED9-E81BDA77860D}" dt="2025-05-13T17:08:17.671" v="1" actId="1076"/>
          <ac:spMkLst>
            <pc:docMk/>
            <pc:sldMk cId="1586115324" sldId="291"/>
            <ac:spMk id="21" creationId="{56C59E61-12BC-4506-7B2B-2532DDBEA79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8D6DA3-2578-4FA2-8DCD-EACC4ECC02A4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DD8DE3F9-8AFA-4B6E-9F9B-6B8F8CDFACE9}">
      <dgm:prSet custT="1"/>
      <dgm:spPr/>
      <dgm:t>
        <a:bodyPr/>
        <a:lstStyle/>
        <a:p>
          <a:pPr>
            <a:defRPr cap="all"/>
          </a:pPr>
          <a:r>
            <a:rPr lang="en-US" sz="2000" dirty="0"/>
            <a:t>Getting to know who they are as a whole person and meeting them where they are.</a:t>
          </a:r>
        </a:p>
      </dgm:t>
    </dgm:pt>
    <dgm:pt modelId="{D25723D9-FC6A-41CE-81CE-4A6A36CDB132}" type="parTrans" cxnId="{6B821160-F125-430F-8101-CFF9669CBADE}">
      <dgm:prSet/>
      <dgm:spPr/>
      <dgm:t>
        <a:bodyPr/>
        <a:lstStyle/>
        <a:p>
          <a:endParaRPr lang="en-US"/>
        </a:p>
      </dgm:t>
    </dgm:pt>
    <dgm:pt modelId="{4431EE69-C359-469B-BF27-E7B8CDAFE81A}" type="sibTrans" cxnId="{6B821160-F125-430F-8101-CFF9669CBADE}">
      <dgm:prSet/>
      <dgm:spPr/>
      <dgm:t>
        <a:bodyPr/>
        <a:lstStyle/>
        <a:p>
          <a:endParaRPr lang="en-US"/>
        </a:p>
      </dgm:t>
    </dgm:pt>
    <dgm:pt modelId="{66E624D5-493A-4B98-A71E-60517662B172}">
      <dgm:prSet/>
      <dgm:spPr/>
      <dgm:t>
        <a:bodyPr/>
        <a:lstStyle/>
        <a:p>
          <a:pPr>
            <a:defRPr cap="all"/>
          </a:pPr>
          <a:r>
            <a:rPr lang="en-US" dirty="0"/>
            <a:t>Getting to know their past work/volunteer experience.</a:t>
          </a:r>
        </a:p>
      </dgm:t>
    </dgm:pt>
    <dgm:pt modelId="{3973A2FD-FE71-4788-AC2D-D1C1ED0358D1}" type="parTrans" cxnId="{0CC12A77-F883-49CD-9C31-38BBD62E79C7}">
      <dgm:prSet/>
      <dgm:spPr/>
      <dgm:t>
        <a:bodyPr/>
        <a:lstStyle/>
        <a:p>
          <a:endParaRPr lang="en-US"/>
        </a:p>
      </dgm:t>
    </dgm:pt>
    <dgm:pt modelId="{36E82A43-2ED4-44F7-86A1-3C0FB9D0DBC2}" type="sibTrans" cxnId="{0CC12A77-F883-49CD-9C31-38BBD62E79C7}">
      <dgm:prSet/>
      <dgm:spPr/>
      <dgm:t>
        <a:bodyPr/>
        <a:lstStyle/>
        <a:p>
          <a:endParaRPr lang="en-US"/>
        </a:p>
      </dgm:t>
    </dgm:pt>
    <dgm:pt modelId="{40B1A03D-AF1C-4F6E-B37D-367CD99641ED}">
      <dgm:prSet/>
      <dgm:spPr/>
      <dgm:t>
        <a:bodyPr/>
        <a:lstStyle/>
        <a:p>
          <a:pPr>
            <a:defRPr cap="all"/>
          </a:pPr>
          <a:r>
            <a:rPr lang="en-US" dirty="0"/>
            <a:t>Getting to know their neighborhood and places they enjoy shopping at or visiting. 	</a:t>
          </a:r>
        </a:p>
      </dgm:t>
    </dgm:pt>
    <dgm:pt modelId="{BBF9A307-C602-4421-AFD2-E82BA26DA4BB}" type="parTrans" cxnId="{C8D6CDA6-9667-478A-A4BD-F1930DED5A67}">
      <dgm:prSet/>
      <dgm:spPr/>
      <dgm:t>
        <a:bodyPr/>
        <a:lstStyle/>
        <a:p>
          <a:endParaRPr lang="en-US"/>
        </a:p>
      </dgm:t>
    </dgm:pt>
    <dgm:pt modelId="{E142D96F-44B1-49D4-A74F-81E319A096C3}" type="sibTrans" cxnId="{C8D6CDA6-9667-478A-A4BD-F1930DED5A67}">
      <dgm:prSet/>
      <dgm:spPr/>
      <dgm:t>
        <a:bodyPr/>
        <a:lstStyle/>
        <a:p>
          <a:endParaRPr lang="en-US"/>
        </a:p>
      </dgm:t>
    </dgm:pt>
    <dgm:pt modelId="{54F7E80C-B437-46C6-86F3-38DFA1EEE5C5}" type="pres">
      <dgm:prSet presAssocID="{798D6DA3-2578-4FA2-8DCD-EACC4ECC02A4}" presName="root" presStyleCnt="0">
        <dgm:presLayoutVars>
          <dgm:dir/>
          <dgm:resizeHandles val="exact"/>
        </dgm:presLayoutVars>
      </dgm:prSet>
      <dgm:spPr/>
    </dgm:pt>
    <dgm:pt modelId="{BF1906D7-43F1-4B4C-8398-F2283756D170}" type="pres">
      <dgm:prSet presAssocID="{DD8DE3F9-8AFA-4B6E-9F9B-6B8F8CDFACE9}" presName="compNode" presStyleCnt="0"/>
      <dgm:spPr/>
    </dgm:pt>
    <dgm:pt modelId="{7FB940E6-E638-4E7E-9821-AD9642E6B99B}" type="pres">
      <dgm:prSet presAssocID="{DD8DE3F9-8AFA-4B6E-9F9B-6B8F8CDFACE9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F9EB8189-887F-4A81-BA3C-8857781ACB32}" type="pres">
      <dgm:prSet presAssocID="{DD8DE3F9-8AFA-4B6E-9F9B-6B8F8CDFACE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AA15B348-6F6F-4A2B-AFE2-CFB0EEC62568}" type="pres">
      <dgm:prSet presAssocID="{DD8DE3F9-8AFA-4B6E-9F9B-6B8F8CDFACE9}" presName="spaceRect" presStyleCnt="0"/>
      <dgm:spPr/>
    </dgm:pt>
    <dgm:pt modelId="{50E4095F-32AA-48F6-A79B-76AABB9D1A31}" type="pres">
      <dgm:prSet presAssocID="{DD8DE3F9-8AFA-4B6E-9F9B-6B8F8CDFACE9}" presName="textRect" presStyleLbl="revTx" presStyleIdx="0" presStyleCnt="3">
        <dgm:presLayoutVars>
          <dgm:chMax val="1"/>
          <dgm:chPref val="1"/>
        </dgm:presLayoutVars>
      </dgm:prSet>
      <dgm:spPr/>
    </dgm:pt>
    <dgm:pt modelId="{ABB87A29-FB5A-4584-9B91-0481B93F90DD}" type="pres">
      <dgm:prSet presAssocID="{4431EE69-C359-469B-BF27-E7B8CDAFE81A}" presName="sibTrans" presStyleCnt="0"/>
      <dgm:spPr/>
    </dgm:pt>
    <dgm:pt modelId="{F0720BBB-7B5B-446F-AA0B-A0B83C96F039}" type="pres">
      <dgm:prSet presAssocID="{66E624D5-493A-4B98-A71E-60517662B172}" presName="compNode" presStyleCnt="0"/>
      <dgm:spPr/>
    </dgm:pt>
    <dgm:pt modelId="{20DA0C6B-026D-4F4C-87AA-4ED0F802CD74}" type="pres">
      <dgm:prSet presAssocID="{66E624D5-493A-4B98-A71E-60517662B172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  <dgm:extLst>
        <a:ext uri="{E40237B7-FDA0-4F09-8148-C483321AD2D9}">
          <dgm14:cNvPr xmlns:dgm14="http://schemas.microsoft.com/office/drawing/2010/diagram" id="0" name="" descr="3 people profiles"/>
        </a:ext>
      </dgm:extLst>
    </dgm:pt>
    <dgm:pt modelId="{BE4A9A74-3F2A-40D6-9126-7DD099DB2B5D}" type="pres">
      <dgm:prSet presAssocID="{66E624D5-493A-4B98-A71E-60517662B172}" presName="iconRect" presStyleLbl="node1" presStyleIdx="1" presStyleCnt="3" custLinFactNeighborX="-1067" custLinFactNeighborY="85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ycle with People"/>
        </a:ext>
      </dgm:extLst>
    </dgm:pt>
    <dgm:pt modelId="{40DA0583-3474-4D24-9DEC-9265CC681FA8}" type="pres">
      <dgm:prSet presAssocID="{66E624D5-493A-4B98-A71E-60517662B172}" presName="spaceRect" presStyleCnt="0"/>
      <dgm:spPr/>
    </dgm:pt>
    <dgm:pt modelId="{E3D0B500-EA24-4A8F-9DDF-0D6C642917A6}" type="pres">
      <dgm:prSet presAssocID="{66E624D5-493A-4B98-A71E-60517662B172}" presName="textRect" presStyleLbl="revTx" presStyleIdx="1" presStyleCnt="3">
        <dgm:presLayoutVars>
          <dgm:chMax val="1"/>
          <dgm:chPref val="1"/>
        </dgm:presLayoutVars>
      </dgm:prSet>
      <dgm:spPr/>
    </dgm:pt>
    <dgm:pt modelId="{13FA1C52-ECB7-4C15-9210-18FC14EFF583}" type="pres">
      <dgm:prSet presAssocID="{36E82A43-2ED4-44F7-86A1-3C0FB9D0DBC2}" presName="sibTrans" presStyleCnt="0"/>
      <dgm:spPr/>
    </dgm:pt>
    <dgm:pt modelId="{939DB6C3-A859-4C07-972E-9627CBB7DA1D}" type="pres">
      <dgm:prSet presAssocID="{40B1A03D-AF1C-4F6E-B37D-367CD99641ED}" presName="compNode" presStyleCnt="0"/>
      <dgm:spPr/>
    </dgm:pt>
    <dgm:pt modelId="{892A3D1D-1D55-4F8B-94C5-31B5D8575DB3}" type="pres">
      <dgm:prSet presAssocID="{40B1A03D-AF1C-4F6E-B37D-367CD99641ED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  <dgm:extLst>
        <a:ext uri="{E40237B7-FDA0-4F09-8148-C483321AD2D9}">
          <dgm14:cNvPr xmlns:dgm14="http://schemas.microsoft.com/office/drawing/2010/diagram" id="0" name="" descr="a house"/>
        </a:ext>
      </dgm:extLst>
    </dgm:pt>
    <dgm:pt modelId="{852E288A-9B70-4A15-98E4-FD577F3EC75C}" type="pres">
      <dgm:prSet presAssocID="{40B1A03D-AF1C-4F6E-B37D-367CD99641E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urban scene"/>
        </a:ext>
      </dgm:extLst>
    </dgm:pt>
    <dgm:pt modelId="{EFA995D2-B599-4474-A187-5D70BB49BAA0}" type="pres">
      <dgm:prSet presAssocID="{40B1A03D-AF1C-4F6E-B37D-367CD99641ED}" presName="spaceRect" presStyleCnt="0"/>
      <dgm:spPr/>
    </dgm:pt>
    <dgm:pt modelId="{4DE59A51-01E9-41DB-AD0A-FDBAF485BC52}" type="pres">
      <dgm:prSet presAssocID="{40B1A03D-AF1C-4F6E-B37D-367CD99641ED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FDDDCE38-87C7-45E9-9A8F-B982883BD064}" type="presOf" srcId="{798D6DA3-2578-4FA2-8DCD-EACC4ECC02A4}" destId="{54F7E80C-B437-46C6-86F3-38DFA1EEE5C5}" srcOrd="0" destOrd="0" presId="urn:microsoft.com/office/officeart/2018/5/layout/IconLeafLabelList"/>
    <dgm:cxn modelId="{6B821160-F125-430F-8101-CFF9669CBADE}" srcId="{798D6DA3-2578-4FA2-8DCD-EACC4ECC02A4}" destId="{DD8DE3F9-8AFA-4B6E-9F9B-6B8F8CDFACE9}" srcOrd="0" destOrd="0" parTransId="{D25723D9-FC6A-41CE-81CE-4A6A36CDB132}" sibTransId="{4431EE69-C359-469B-BF27-E7B8CDAFE81A}"/>
    <dgm:cxn modelId="{835AD552-03FA-481A-8AC0-1A5C7BAA5818}" type="presOf" srcId="{DD8DE3F9-8AFA-4B6E-9F9B-6B8F8CDFACE9}" destId="{50E4095F-32AA-48F6-A79B-76AABB9D1A31}" srcOrd="0" destOrd="0" presId="urn:microsoft.com/office/officeart/2018/5/layout/IconLeafLabelList"/>
    <dgm:cxn modelId="{B4238575-C6A0-4150-8ED3-BC3C9C0AB93C}" type="presOf" srcId="{66E624D5-493A-4B98-A71E-60517662B172}" destId="{E3D0B500-EA24-4A8F-9DDF-0D6C642917A6}" srcOrd="0" destOrd="0" presId="urn:microsoft.com/office/officeart/2018/5/layout/IconLeafLabelList"/>
    <dgm:cxn modelId="{0CC12A77-F883-49CD-9C31-38BBD62E79C7}" srcId="{798D6DA3-2578-4FA2-8DCD-EACC4ECC02A4}" destId="{66E624D5-493A-4B98-A71E-60517662B172}" srcOrd="1" destOrd="0" parTransId="{3973A2FD-FE71-4788-AC2D-D1C1ED0358D1}" sibTransId="{36E82A43-2ED4-44F7-86A1-3C0FB9D0DBC2}"/>
    <dgm:cxn modelId="{C8D6CDA6-9667-478A-A4BD-F1930DED5A67}" srcId="{798D6DA3-2578-4FA2-8DCD-EACC4ECC02A4}" destId="{40B1A03D-AF1C-4F6E-B37D-367CD99641ED}" srcOrd="2" destOrd="0" parTransId="{BBF9A307-C602-4421-AFD2-E82BA26DA4BB}" sibTransId="{E142D96F-44B1-49D4-A74F-81E319A096C3}"/>
    <dgm:cxn modelId="{0DA65BAD-7303-4D12-8805-D5BBEF48B9DF}" type="presOf" srcId="{40B1A03D-AF1C-4F6E-B37D-367CD99641ED}" destId="{4DE59A51-01E9-41DB-AD0A-FDBAF485BC52}" srcOrd="0" destOrd="0" presId="urn:microsoft.com/office/officeart/2018/5/layout/IconLeafLabelList"/>
    <dgm:cxn modelId="{95AA10AD-D7D8-4BD8-9234-7F00F5CCFAC8}" type="presParOf" srcId="{54F7E80C-B437-46C6-86F3-38DFA1EEE5C5}" destId="{BF1906D7-43F1-4B4C-8398-F2283756D170}" srcOrd="0" destOrd="0" presId="urn:microsoft.com/office/officeart/2018/5/layout/IconLeafLabelList"/>
    <dgm:cxn modelId="{4B942954-F2C2-4C45-A3FD-3F89A5A140F9}" type="presParOf" srcId="{BF1906D7-43F1-4B4C-8398-F2283756D170}" destId="{7FB940E6-E638-4E7E-9821-AD9642E6B99B}" srcOrd="0" destOrd="0" presId="urn:microsoft.com/office/officeart/2018/5/layout/IconLeafLabelList"/>
    <dgm:cxn modelId="{BFD9DBBF-ED02-4D7B-B8DA-7070D69FE3A2}" type="presParOf" srcId="{BF1906D7-43F1-4B4C-8398-F2283756D170}" destId="{F9EB8189-887F-4A81-BA3C-8857781ACB32}" srcOrd="1" destOrd="0" presId="urn:microsoft.com/office/officeart/2018/5/layout/IconLeafLabelList"/>
    <dgm:cxn modelId="{31378288-D10D-4483-A10C-D76720A5E386}" type="presParOf" srcId="{BF1906D7-43F1-4B4C-8398-F2283756D170}" destId="{AA15B348-6F6F-4A2B-AFE2-CFB0EEC62568}" srcOrd="2" destOrd="0" presId="urn:microsoft.com/office/officeart/2018/5/layout/IconLeafLabelList"/>
    <dgm:cxn modelId="{0A8A77E2-F1D6-42FA-9D11-B1A592CB853E}" type="presParOf" srcId="{BF1906D7-43F1-4B4C-8398-F2283756D170}" destId="{50E4095F-32AA-48F6-A79B-76AABB9D1A31}" srcOrd="3" destOrd="0" presId="urn:microsoft.com/office/officeart/2018/5/layout/IconLeafLabelList"/>
    <dgm:cxn modelId="{0FDAF978-10FE-4B3D-AA2F-5A8226E44C7D}" type="presParOf" srcId="{54F7E80C-B437-46C6-86F3-38DFA1EEE5C5}" destId="{ABB87A29-FB5A-4584-9B91-0481B93F90DD}" srcOrd="1" destOrd="0" presId="urn:microsoft.com/office/officeart/2018/5/layout/IconLeafLabelList"/>
    <dgm:cxn modelId="{E552C306-D349-48D8-946A-908BE977AAB6}" type="presParOf" srcId="{54F7E80C-B437-46C6-86F3-38DFA1EEE5C5}" destId="{F0720BBB-7B5B-446F-AA0B-A0B83C96F039}" srcOrd="2" destOrd="0" presId="urn:microsoft.com/office/officeart/2018/5/layout/IconLeafLabelList"/>
    <dgm:cxn modelId="{DF052741-21AB-4E04-8CC5-4400B090D561}" type="presParOf" srcId="{F0720BBB-7B5B-446F-AA0B-A0B83C96F039}" destId="{20DA0C6B-026D-4F4C-87AA-4ED0F802CD74}" srcOrd="0" destOrd="0" presId="urn:microsoft.com/office/officeart/2018/5/layout/IconLeafLabelList"/>
    <dgm:cxn modelId="{2FB04D25-5364-4E0C-B0C1-4277108F9E8C}" type="presParOf" srcId="{F0720BBB-7B5B-446F-AA0B-A0B83C96F039}" destId="{BE4A9A74-3F2A-40D6-9126-7DD099DB2B5D}" srcOrd="1" destOrd="0" presId="urn:microsoft.com/office/officeart/2018/5/layout/IconLeafLabelList"/>
    <dgm:cxn modelId="{E70557A0-D8C3-46F8-8CEA-7BA7F889C16F}" type="presParOf" srcId="{F0720BBB-7B5B-446F-AA0B-A0B83C96F039}" destId="{40DA0583-3474-4D24-9DEC-9265CC681FA8}" srcOrd="2" destOrd="0" presId="urn:microsoft.com/office/officeart/2018/5/layout/IconLeafLabelList"/>
    <dgm:cxn modelId="{A74047BF-9117-4094-9114-366B22AB19CE}" type="presParOf" srcId="{F0720BBB-7B5B-446F-AA0B-A0B83C96F039}" destId="{E3D0B500-EA24-4A8F-9DDF-0D6C642917A6}" srcOrd="3" destOrd="0" presId="urn:microsoft.com/office/officeart/2018/5/layout/IconLeafLabelList"/>
    <dgm:cxn modelId="{9FCA5A11-AA1C-4870-9A57-652061411FAA}" type="presParOf" srcId="{54F7E80C-B437-46C6-86F3-38DFA1EEE5C5}" destId="{13FA1C52-ECB7-4C15-9210-18FC14EFF583}" srcOrd="3" destOrd="0" presId="urn:microsoft.com/office/officeart/2018/5/layout/IconLeafLabelList"/>
    <dgm:cxn modelId="{30859771-7D54-41A0-95E0-614671A3F0AC}" type="presParOf" srcId="{54F7E80C-B437-46C6-86F3-38DFA1EEE5C5}" destId="{939DB6C3-A859-4C07-972E-9627CBB7DA1D}" srcOrd="4" destOrd="0" presId="urn:microsoft.com/office/officeart/2018/5/layout/IconLeafLabelList"/>
    <dgm:cxn modelId="{55795A35-252F-4E38-8754-B62E7636171B}" type="presParOf" srcId="{939DB6C3-A859-4C07-972E-9627CBB7DA1D}" destId="{892A3D1D-1D55-4F8B-94C5-31B5D8575DB3}" srcOrd="0" destOrd="0" presId="urn:microsoft.com/office/officeart/2018/5/layout/IconLeafLabelList"/>
    <dgm:cxn modelId="{69FE19CB-100F-4ECC-8D33-4EA31BBA361E}" type="presParOf" srcId="{939DB6C3-A859-4C07-972E-9627CBB7DA1D}" destId="{852E288A-9B70-4A15-98E4-FD577F3EC75C}" srcOrd="1" destOrd="0" presId="urn:microsoft.com/office/officeart/2018/5/layout/IconLeafLabelList"/>
    <dgm:cxn modelId="{F832F070-F05F-4ADB-94B3-22630CF9BA66}" type="presParOf" srcId="{939DB6C3-A859-4C07-972E-9627CBB7DA1D}" destId="{EFA995D2-B599-4474-A187-5D70BB49BAA0}" srcOrd="2" destOrd="0" presId="urn:microsoft.com/office/officeart/2018/5/layout/IconLeafLabelList"/>
    <dgm:cxn modelId="{C68628BE-7D85-4192-A9AB-13561A4D465D}" type="presParOf" srcId="{939DB6C3-A859-4C07-972E-9627CBB7DA1D}" destId="{4DE59A51-01E9-41DB-AD0A-FDBAF485BC52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940E6-E638-4E7E-9821-AD9642E6B99B}">
      <dsp:nvSpPr>
        <dsp:cNvPr id="0" name=""/>
        <dsp:cNvSpPr/>
      </dsp:nvSpPr>
      <dsp:spPr>
        <a:xfrm>
          <a:off x="718664" y="251402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EB8189-887F-4A81-BA3C-8857781ACB32}">
      <dsp:nvSpPr>
        <dsp:cNvPr id="0" name=""/>
        <dsp:cNvSpPr/>
      </dsp:nvSpPr>
      <dsp:spPr>
        <a:xfrm>
          <a:off x="1135476" y="668214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E4095F-32AA-48F6-A79B-76AABB9D1A31}">
      <dsp:nvSpPr>
        <dsp:cNvPr id="0" name=""/>
        <dsp:cNvSpPr/>
      </dsp:nvSpPr>
      <dsp:spPr>
        <a:xfrm>
          <a:off x="93445" y="2816402"/>
          <a:ext cx="3206250" cy="112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/>
            <a:t>Getting to know who they are as a whole person and meeting them where they are.</a:t>
          </a:r>
        </a:p>
      </dsp:txBody>
      <dsp:txXfrm>
        <a:off x="93445" y="2816402"/>
        <a:ext cx="3206250" cy="1125000"/>
      </dsp:txXfrm>
    </dsp:sp>
    <dsp:sp modelId="{20DA0C6B-026D-4F4C-87AA-4ED0F802CD74}">
      <dsp:nvSpPr>
        <dsp:cNvPr id="0" name=""/>
        <dsp:cNvSpPr/>
      </dsp:nvSpPr>
      <dsp:spPr>
        <a:xfrm>
          <a:off x="4486008" y="251402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4A9A74-3F2A-40D6-9126-7DD099DB2B5D}">
      <dsp:nvSpPr>
        <dsp:cNvPr id="0" name=""/>
        <dsp:cNvSpPr/>
      </dsp:nvSpPr>
      <dsp:spPr>
        <a:xfrm>
          <a:off x="4890847" y="677843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D0B500-EA24-4A8F-9DDF-0D6C642917A6}">
      <dsp:nvSpPr>
        <dsp:cNvPr id="0" name=""/>
        <dsp:cNvSpPr/>
      </dsp:nvSpPr>
      <dsp:spPr>
        <a:xfrm>
          <a:off x="3860789" y="2816402"/>
          <a:ext cx="3206250" cy="112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/>
            <a:t>Getting to know their past work/volunteer experience.</a:t>
          </a:r>
        </a:p>
      </dsp:txBody>
      <dsp:txXfrm>
        <a:off x="3860789" y="2816402"/>
        <a:ext cx="3206250" cy="1125000"/>
      </dsp:txXfrm>
    </dsp:sp>
    <dsp:sp modelId="{892A3D1D-1D55-4F8B-94C5-31B5D8575DB3}">
      <dsp:nvSpPr>
        <dsp:cNvPr id="0" name=""/>
        <dsp:cNvSpPr/>
      </dsp:nvSpPr>
      <dsp:spPr>
        <a:xfrm>
          <a:off x="8253352" y="251402"/>
          <a:ext cx="1955812" cy="1955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2E288A-9B70-4A15-98E4-FD577F3EC75C}">
      <dsp:nvSpPr>
        <dsp:cNvPr id="0" name=""/>
        <dsp:cNvSpPr/>
      </dsp:nvSpPr>
      <dsp:spPr>
        <a:xfrm>
          <a:off x="8670164" y="668214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E59A51-01E9-41DB-AD0A-FDBAF485BC52}">
      <dsp:nvSpPr>
        <dsp:cNvPr id="0" name=""/>
        <dsp:cNvSpPr/>
      </dsp:nvSpPr>
      <dsp:spPr>
        <a:xfrm>
          <a:off x="7628133" y="2816402"/>
          <a:ext cx="3206250" cy="112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/>
            <a:t>Getting to know their neighborhood and places they enjoy shopping at or visiting. 	</a:t>
          </a:r>
        </a:p>
      </dsp:txBody>
      <dsp:txXfrm>
        <a:off x="7628133" y="2816402"/>
        <a:ext cx="3206250" cy="1125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04971-00CB-2241-8DEB-3F3F4D348CF6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4A4BA-5030-4741-9E9B-8BB54DD35C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775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6EAF8F-0920-7444-BF36-95ABB4CBBBE1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82192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6a3bd4e79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6a3bd4e79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8103E9-517B-234A-A894-8AFABEA1F57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874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1000"/>
              </a:spcBef>
              <a:buNone/>
            </a:pPr>
            <a:r>
              <a:rPr lang="en-US" sz="1800" b="1" dirty="0">
                <a:solidFill>
                  <a:srgbClr val="4F81BD"/>
                </a:solidFill>
                <a:effectLst/>
                <a:latin typeface="Calibri" panose="020F0502020204030204" pitchFamily="34" charset="0"/>
                <a:ea typeface="MS Gothic" panose="020B0609070205080204" pitchFamily="49" charset="-128"/>
                <a:cs typeface="Times New Roman" panose="02020603050405020304" pitchFamily="18" charset="0"/>
              </a:rPr>
              <a:t>Slide 1: How Networking Started for Me</a:t>
            </a:r>
          </a:p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Hi, my name is Liz Taylor Lindsay. I’m a Career Specialist at Road to Responsibility.</a:t>
            </a:r>
            <a:b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I’m excited to share how networking has become one of the most valuable tools in my work.</a:t>
            </a:r>
            <a:b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b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Met an end-of-life doula at a business expo</a:t>
            </a:r>
          </a:p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Invited to a business networking group</a:t>
            </a:r>
          </a:p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Discovered new industries and opportunities</a:t>
            </a:r>
          </a:p>
          <a:p>
            <a:pPr marL="342900" marR="0" lvl="0" indent="-342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Built trust and lasting business relationships</a:t>
            </a:r>
          </a:p>
          <a:p>
            <a:pPr marL="0" marR="0">
              <a:lnSpc>
                <a:spcPct val="115000"/>
              </a:lnSpc>
              <a:spcAft>
                <a:spcPts val="1000"/>
              </a:spcAft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19401-36E0-4FC3-BF1E-092F8370A85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259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- Learn business needs, trends, and hiring goals</a:t>
            </a:r>
          </a:p>
          <a:p>
            <a:pPr>
              <a:spcAft>
                <a:spcPts val="1000"/>
              </a:spcAft>
            </a:pPr>
            <a:r>
              <a:rPr lang="en-US" dirty="0"/>
              <a:t>- Build employer trust through education and outreach</a:t>
            </a:r>
          </a:p>
          <a:p>
            <a:pPr>
              <a:spcAft>
                <a:spcPts val="1000"/>
              </a:spcAft>
            </a:pPr>
            <a:r>
              <a:rPr lang="en-US" dirty="0"/>
              <a:t>- Gain early insight into job openings</a:t>
            </a:r>
          </a:p>
          <a:p>
            <a:pPr>
              <a:spcAft>
                <a:spcPts val="1000"/>
              </a:spcAft>
            </a:pPr>
            <a:r>
              <a:rPr lang="en-US" dirty="0"/>
              <a:t>- Create mock interviews, referrals, and mentorships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19401-36E0-4FC3-BF1E-092F8370A85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226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Job seekers gain skills and confidence</a:t>
            </a:r>
          </a:p>
          <a:p>
            <a:pPr>
              <a:spcAft>
                <a:spcPts val="1000"/>
              </a:spcAft>
            </a:pPr>
            <a:r>
              <a:rPr lang="en-US" dirty="0"/>
              <a:t>- Discover hidden talents and interests</a:t>
            </a:r>
          </a:p>
          <a:p>
            <a:pPr>
              <a:spcAft>
                <a:spcPts val="1000"/>
              </a:spcAft>
            </a:pPr>
            <a:r>
              <a:rPr lang="en-US" dirty="0"/>
              <a:t>- Connect through shared community ties</a:t>
            </a:r>
          </a:p>
          <a:p>
            <a:pPr>
              <a:spcAft>
                <a:spcPts val="1000"/>
              </a:spcAft>
            </a:pPr>
            <a:r>
              <a:rPr lang="en-US" dirty="0"/>
              <a:t>- Use assistive tech to overcome challenges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19401-36E0-4FC3-BF1E-092F8370A85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12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- Attend community events, expos, and local clubs</a:t>
            </a:r>
          </a:p>
          <a:p>
            <a:pPr>
              <a:spcAft>
                <a:spcPts val="1000"/>
              </a:spcAft>
            </a:pPr>
            <a:r>
              <a:rPr lang="en-US" dirty="0"/>
              <a:t>- Use social media and LinkedIn for leads</a:t>
            </a:r>
          </a:p>
          <a:p>
            <a:pPr>
              <a:spcAft>
                <a:spcPts val="1000"/>
              </a:spcAft>
            </a:pPr>
            <a:r>
              <a:rPr lang="en-US" dirty="0"/>
              <a:t>- Job seekers can network too: About Me sheets, volunteering</a:t>
            </a:r>
          </a:p>
          <a:p>
            <a:pPr marL="171450" indent="-171450">
              <a:spcAft>
                <a:spcPts val="1000"/>
              </a:spcAft>
              <a:buFontTx/>
              <a:buChar char="-"/>
            </a:pPr>
            <a:r>
              <a:rPr lang="en-US" dirty="0"/>
              <a:t>Discover career paths, learn steps to move forward</a:t>
            </a:r>
          </a:p>
          <a:p>
            <a:pPr marL="171450" indent="-171450">
              <a:spcAft>
                <a:spcPts val="1000"/>
              </a:spcAft>
              <a:buFontTx/>
              <a:buChar char="-"/>
            </a:pPr>
            <a:r>
              <a:rPr lang="en-US" dirty="0"/>
              <a:t>Think outside the box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19401-36E0-4FC3-BF1E-092F8370A85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175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- Hosted an inclusive library event through networking</a:t>
            </a:r>
          </a:p>
          <a:p>
            <a:pPr>
              <a:spcAft>
                <a:spcPts val="1000"/>
              </a:spcAft>
            </a:pPr>
            <a:r>
              <a:rPr lang="en-US" dirty="0"/>
              <a:t>- Arranged a casual job tour with behind-the-scenes access</a:t>
            </a:r>
          </a:p>
          <a:p>
            <a:pPr>
              <a:spcAft>
                <a:spcPts val="1000"/>
              </a:spcAft>
            </a:pPr>
            <a:r>
              <a:rPr lang="en-US" dirty="0"/>
              <a:t>- Built trust, visibility, and long-term support systems</a:t>
            </a:r>
          </a:p>
          <a:p>
            <a:pPr marL="171450" indent="-171450">
              <a:spcAft>
                <a:spcPts val="1000"/>
              </a:spcAft>
              <a:buFontTx/>
              <a:buChar char="-"/>
            </a:pPr>
            <a:r>
              <a:rPr lang="en-US" dirty="0"/>
              <a:t>You are the connector who makes it all work</a:t>
            </a:r>
          </a:p>
          <a:p>
            <a:pPr marL="171450" indent="-171450">
              <a:spcAft>
                <a:spcPts val="1000"/>
              </a:spcAft>
              <a:buFontTx/>
              <a:buChar char="-"/>
            </a:pPr>
            <a:r>
              <a:rPr lang="en-US" dirty="0"/>
              <a:t>Please feel free to connect with me on LinkedIn.</a:t>
            </a:r>
          </a:p>
          <a:p>
            <a:pPr marL="171450" indent="-171450">
              <a:spcAft>
                <a:spcPts val="1000"/>
              </a:spcAft>
              <a:buFontTx/>
              <a:buChar char="-"/>
            </a:pPr>
            <a:r>
              <a:rPr lang="en-US" dirty="0"/>
              <a:t>Thank you for your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19401-36E0-4FC3-BF1E-092F8370A85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628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56a3bd4e79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56a3bd4e79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6a3bd4e79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6a3bd4e79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565BA-FBE7-B94A-9009-C272D69BA1A0}" type="datetime1">
              <a:rPr lang="en-US" smtClean="0"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9C509-879E-4232-B729-1E74CB32B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923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F51F4-7A69-2342-9C93-943DAD129618}" type="datetime1">
              <a:rPr lang="en-US" smtClean="0"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9C509-879E-4232-B729-1E74CB32B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44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12B0-A314-0A41-B67E-C4432F20846B}" type="datetime1">
              <a:rPr lang="en-US" smtClean="0"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9C509-879E-4232-B729-1E74CB32B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481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19039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32650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F5DF-977F-E248-B877-3374EB454EB4}" type="datetime1">
              <a:rPr lang="en-US" smtClean="0"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9C509-879E-4232-B729-1E74CB32B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71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E402-E5E1-7B49-8A65-C5F123C2F5E4}" type="datetime1">
              <a:rPr lang="en-US" smtClean="0"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9C509-879E-4232-B729-1E74CB32B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410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6520-887E-7B4B-B2AD-6C5F9E1161A7}" type="datetime1">
              <a:rPr lang="en-US" smtClean="0"/>
              <a:t>5/13/2025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9C509-879E-4232-B729-1E74CB32B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70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086B-F681-DD42-8981-61E06E0F5E52}" type="datetime1">
              <a:rPr lang="en-US" smtClean="0"/>
              <a:t>5/13/2025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9C509-879E-4232-B729-1E74CB32B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971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26F5C-066E-7743-8875-E543DDEE9180}" type="datetime1">
              <a:rPr lang="en-US" smtClean="0"/>
              <a:t>5/13/2025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9C509-879E-4232-B729-1E74CB32B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327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AF84-8AA7-4D44-B2E1-E90B8D72F582}" type="datetime1">
              <a:rPr lang="en-US" smtClean="0"/>
              <a:t>5/13/2025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9C509-879E-4232-B729-1E74CB32B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75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F2C11-B265-614F-9A4C-4BDDFA28E2DD}" type="datetime1">
              <a:rPr lang="en-US" smtClean="0"/>
              <a:t>5/13/2025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9C509-879E-4232-B729-1E74CB32B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49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C9430-64C3-774C-A6FC-6C8F430C4FC6}" type="datetime1">
              <a:rPr lang="en-US" smtClean="0"/>
              <a:t>5/13/2025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9C509-879E-4232-B729-1E74CB32B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825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EB6EA-EFBC-2549-9DB9-A537E1D97231}" type="datetime1">
              <a:rPr lang="en-US" smtClean="0"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9C509-879E-4232-B729-1E74CB32B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99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paperflare.com/room-office-library-interior-job-books-wallpaper-czofu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areer-road-away-way-of-life-479578/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arc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57AF2-21AC-0A49-58DF-A00C70553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Title slide – Institute for Community Inclusion and Partners</a:t>
            </a:r>
          </a:p>
        </p:txBody>
      </p:sp>
      <p:pic>
        <p:nvPicPr>
          <p:cNvPr id="7" name="Picture 6" descr="Institute for Community Inclusion (ICI) logo&#10;Tagline: Promoting the Inclusion of People with Disabilities&#10;ICI is located at the University of Massachusetts Boston with additional offices at Boston Children's Hospital&#10;">
            <a:extLst>
              <a:ext uri="{FF2B5EF4-FFF2-40B4-BE49-F238E27FC236}">
                <a16:creationId xmlns:a16="http://schemas.microsoft.com/office/drawing/2014/main" id="{57164C7B-FF09-69A0-5AEA-D2CE2B272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03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E593F-2FF7-B548-C9D2-1866F5E587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1657" y="274638"/>
            <a:ext cx="6749143" cy="1143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br>
              <a:rPr lang="en-US" b="1" dirty="0">
                <a:latin typeface="Palatino Linotype" panose="02040502050505030304" pitchFamily="18" charset="0"/>
              </a:rPr>
            </a:br>
            <a:br>
              <a:rPr lang="en-US" b="1" dirty="0">
                <a:latin typeface="Palatino Linotype" panose="02040502050505030304" pitchFamily="18" charset="0"/>
              </a:rPr>
            </a:br>
            <a:br>
              <a:rPr lang="en-US" b="1" dirty="0">
                <a:latin typeface="Palatino Linotype" panose="02040502050505030304" pitchFamily="18" charset="0"/>
              </a:rPr>
            </a:br>
            <a:br>
              <a:rPr lang="en-US" b="1" dirty="0">
                <a:latin typeface="Palatino Linotype" panose="02040502050505030304" pitchFamily="18" charset="0"/>
              </a:rPr>
            </a:br>
            <a:r>
              <a:rPr lang="en-US" b="1" dirty="0">
                <a:latin typeface="Palatino Linotype" panose="02040502050505030304" pitchFamily="18" charset="0"/>
              </a:rPr>
              <a:t>Road to Responsibility, Inc.</a:t>
            </a:r>
            <a:br>
              <a:rPr lang="en-US" b="1" dirty="0">
                <a:latin typeface="Palatino Linotype" panose="02040502050505030304" pitchFamily="18" charset="0"/>
              </a:rPr>
            </a:br>
            <a:r>
              <a:rPr lang="en-US" sz="2000" b="1" i="1" dirty="0">
                <a:latin typeface="Palatino Linotype" panose="02040502050505030304" pitchFamily="18" charset="0"/>
              </a:rPr>
              <a:t>Making Lives Better…</a:t>
            </a:r>
            <a:br>
              <a:rPr lang="en-US" sz="2000" b="1" i="1" dirty="0">
                <a:latin typeface="Palatino Linotype" panose="02040502050505030304" pitchFamily="18" charset="0"/>
              </a:rPr>
            </a:br>
            <a:r>
              <a:rPr lang="en-US" sz="2000" b="1" i="1" dirty="0">
                <a:latin typeface="Palatino Linotype" panose="02040502050505030304" pitchFamily="18" charset="0"/>
              </a:rPr>
              <a:t>	One person at a time</a:t>
            </a:r>
            <a:br>
              <a:rPr lang="en-US" b="1" i="1" dirty="0">
                <a:latin typeface="Palatino Linotype" panose="02040502050505030304" pitchFamily="18" charset="0"/>
              </a:rPr>
            </a:br>
            <a:br>
              <a:rPr lang="en-US" b="1" i="1" dirty="0">
                <a:latin typeface="Palatino Linotype" panose="02040502050505030304" pitchFamily="18" charset="0"/>
              </a:rPr>
            </a:br>
            <a:br>
              <a:rPr lang="en-US" b="1" i="1" dirty="0">
                <a:latin typeface="Palatino Linotype" panose="02040502050505030304" pitchFamily="18" charset="0"/>
              </a:rPr>
            </a:b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F15449-4843-4843-B829-01304B1F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7" t="1712" r="11329" b="2488"/>
          <a:stretch/>
        </p:blipFill>
        <p:spPr>
          <a:xfrm>
            <a:off x="1524001" y="274639"/>
            <a:ext cx="1689327" cy="1659519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C88A741-0825-B7DD-344F-82048AAB7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4915" y="2373086"/>
            <a:ext cx="3973286" cy="288471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Networking that works!</a:t>
            </a:r>
          </a:p>
          <a:p>
            <a:pPr marL="0" indent="0">
              <a:buNone/>
            </a:pPr>
            <a:r>
              <a:rPr lang="en-US" sz="2400" dirty="0"/>
              <a:t>How Building Relationships Creates Opportunities.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200" dirty="0"/>
              <a:t>Presented by:</a:t>
            </a:r>
          </a:p>
          <a:p>
            <a:pPr marL="0" indent="0">
              <a:buNone/>
            </a:pPr>
            <a:r>
              <a:rPr lang="en-US" sz="2200" dirty="0"/>
              <a:t> Liz Taylor-Lindsay, Career Specialist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A person in a black suit">
            <a:extLst>
              <a:ext uri="{FF2B5EF4-FFF2-40B4-BE49-F238E27FC236}">
                <a16:creationId xmlns:a16="http://schemas.microsoft.com/office/drawing/2014/main" id="{9038ACF9-A805-E4FB-B0DE-E6E2B4C71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4329" y="3215596"/>
            <a:ext cx="2500122" cy="34004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637F9D-DBE5-A2A7-E63B-3A27677EB3CC}"/>
              </a:ext>
            </a:extLst>
          </p:cNvPr>
          <p:cNvSpPr txBox="1"/>
          <p:nvPr/>
        </p:nvSpPr>
        <p:spPr>
          <a:xfrm>
            <a:off x="5116287" y="5769429"/>
            <a:ext cx="359228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00" b="1" i="1" dirty="0">
                <a:latin typeface="Palatino Linotype" panose="02040502050505030304" pitchFamily="18" charset="0"/>
              </a:rPr>
              <a:t>1831 Ocean Street Marshfield, MA 02050</a:t>
            </a:r>
          </a:p>
          <a:p>
            <a:pPr algn="ctr">
              <a:lnSpc>
                <a:spcPct val="120000"/>
              </a:lnSpc>
            </a:pPr>
            <a:r>
              <a:rPr lang="en-US" sz="1100" b="1" i="1" dirty="0">
                <a:latin typeface="Palatino Linotype" panose="02040502050505030304" pitchFamily="18" charset="0"/>
              </a:rPr>
              <a:t>roadtoresponsibility.org</a:t>
            </a:r>
          </a:p>
          <a:p>
            <a:pPr algn="ctr">
              <a:lnSpc>
                <a:spcPct val="120000"/>
              </a:lnSpc>
            </a:pPr>
            <a:r>
              <a:rPr lang="en-US" sz="1100" b="1" i="1" dirty="0">
                <a:latin typeface="Palatino Linotype" panose="02040502050505030304" pitchFamily="18" charset="0"/>
              </a:rPr>
              <a:t>781-834-1300</a:t>
            </a:r>
          </a:p>
          <a:p>
            <a:endParaRPr lang="en-US" dirty="0"/>
          </a:p>
        </p:txBody>
      </p:sp>
      <p:pic>
        <p:nvPicPr>
          <p:cNvPr id="11" name="Picture 10" descr="A map of the united states">
            <a:extLst>
              <a:ext uri="{FF2B5EF4-FFF2-40B4-BE49-F238E27FC236}">
                <a16:creationId xmlns:a16="http://schemas.microsoft.com/office/drawing/2014/main" id="{2A99DD3F-E44B-3C66-977A-B7CA0C3917A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00"/>
          <a:stretch/>
        </p:blipFill>
        <p:spPr>
          <a:xfrm>
            <a:off x="8262257" y="3991865"/>
            <a:ext cx="2291408" cy="283732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E073FE-FCEA-8F40-3293-F6BE680B0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9C509-879E-4232-B729-1E74CB32BD1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445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group of people posing for a photo">
            <a:extLst>
              <a:ext uri="{FF2B5EF4-FFF2-40B4-BE49-F238E27FC236}">
                <a16:creationId xmlns:a16="http://schemas.microsoft.com/office/drawing/2014/main" id="{AE9F9EA0-83CA-4818-1BC9-C5565B1BA08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3604" b="139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78C742-B384-9AC5-43C8-96C8BC3AF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How Networking Helps Me as a Career Specialist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EE90A7-7F1D-5BB0-C963-C2A73DB4D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9C509-879E-4232-B729-1E74CB32BD1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391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6D54F7E-825A-4BBA-815F-35CCA8B9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Placeholder 4" descr="A group of people sitting around a table in a library">
            <a:extLst>
              <a:ext uri="{FF2B5EF4-FFF2-40B4-BE49-F238E27FC236}">
                <a16:creationId xmlns:a16="http://schemas.microsoft.com/office/drawing/2014/main" id="{07FC4605-739F-3735-C623-299D782DB2C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4773"/>
          <a:stretch/>
        </p:blipFill>
        <p:spPr>
          <a:xfrm>
            <a:off x="1" y="1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2191999" h="6842601">
                <a:moveTo>
                  <a:pt x="0" y="0"/>
                </a:moveTo>
                <a:lnTo>
                  <a:pt x="12191999" y="0"/>
                </a:lnTo>
                <a:lnTo>
                  <a:pt x="12191999" y="6842601"/>
                </a:lnTo>
                <a:lnTo>
                  <a:pt x="10316981" y="6842601"/>
                </a:lnTo>
                <a:cubicBezTo>
                  <a:pt x="10312796" y="6835189"/>
                  <a:pt x="10163183" y="6730124"/>
                  <a:pt x="10158998" y="6722712"/>
                </a:cubicBezTo>
                <a:cubicBezTo>
                  <a:pt x="10120278" y="6678190"/>
                  <a:pt x="10156462" y="6716223"/>
                  <a:pt x="10090349" y="6671420"/>
                </a:cubicBezTo>
                <a:cubicBezTo>
                  <a:pt x="10043032" y="6655694"/>
                  <a:pt x="9995855" y="6551879"/>
                  <a:pt x="9955425" y="6498018"/>
                </a:cubicBezTo>
                <a:cubicBezTo>
                  <a:pt x="9939618" y="6480021"/>
                  <a:pt x="9915110" y="6461677"/>
                  <a:pt x="9891265" y="6454528"/>
                </a:cubicBezTo>
                <a:cubicBezTo>
                  <a:pt x="9868239" y="6464957"/>
                  <a:pt x="9865423" y="6431640"/>
                  <a:pt x="9848227" y="6426063"/>
                </a:cubicBezTo>
                <a:cubicBezTo>
                  <a:pt x="9838059" y="6433162"/>
                  <a:pt x="9815047" y="6410348"/>
                  <a:pt x="9812354" y="6399604"/>
                </a:cubicBezTo>
                <a:cubicBezTo>
                  <a:pt x="9825285" y="6377997"/>
                  <a:pt x="9725923" y="6372757"/>
                  <a:pt x="9725915" y="6356381"/>
                </a:cubicBezTo>
                <a:cubicBezTo>
                  <a:pt x="9696279" y="6348066"/>
                  <a:pt x="9591199" y="6354143"/>
                  <a:pt x="9575033" y="6325258"/>
                </a:cubicBezTo>
                <a:cubicBezTo>
                  <a:pt x="9516434" y="6303128"/>
                  <a:pt x="9441613" y="6276805"/>
                  <a:pt x="9415626" y="6271777"/>
                </a:cubicBezTo>
                <a:cubicBezTo>
                  <a:pt x="9378293" y="6313495"/>
                  <a:pt x="9281935" y="6171365"/>
                  <a:pt x="9171493" y="6150430"/>
                </a:cubicBezTo>
                <a:cubicBezTo>
                  <a:pt x="9155426" y="6152396"/>
                  <a:pt x="9147439" y="6151015"/>
                  <a:pt x="9146018" y="6139864"/>
                </a:cubicBezTo>
                <a:cubicBezTo>
                  <a:pt x="9112029" y="6132441"/>
                  <a:pt x="9087339" y="6101138"/>
                  <a:pt x="9059635" y="6109957"/>
                </a:cubicBezTo>
                <a:cubicBezTo>
                  <a:pt x="9024424" y="6092144"/>
                  <a:pt x="9043048" y="6078417"/>
                  <a:pt x="9010911" y="6064789"/>
                </a:cubicBezTo>
                <a:lnTo>
                  <a:pt x="8866811" y="6028191"/>
                </a:lnTo>
                <a:cubicBezTo>
                  <a:pt x="8846465" y="6021172"/>
                  <a:pt x="8825221" y="6000527"/>
                  <a:pt x="8804584" y="5994237"/>
                </a:cubicBezTo>
                <a:lnTo>
                  <a:pt x="8783071" y="5990448"/>
                </a:lnTo>
                <a:lnTo>
                  <a:pt x="8770456" y="5978060"/>
                </a:lnTo>
                <a:cubicBezTo>
                  <a:pt x="8764772" y="5975259"/>
                  <a:pt x="8757695" y="5974720"/>
                  <a:pt x="8748297" y="5978070"/>
                </a:cubicBezTo>
                <a:cubicBezTo>
                  <a:pt x="8730344" y="5973495"/>
                  <a:pt x="8679808" y="5955894"/>
                  <a:pt x="8662742" y="5950603"/>
                </a:cubicBezTo>
                <a:lnTo>
                  <a:pt x="8645902" y="5946326"/>
                </a:lnTo>
                <a:lnTo>
                  <a:pt x="8638176" y="5938358"/>
                </a:lnTo>
                <a:cubicBezTo>
                  <a:pt x="8625897" y="5932642"/>
                  <a:pt x="8594811" y="5922073"/>
                  <a:pt x="8572224" y="5912032"/>
                </a:cubicBezTo>
                <a:cubicBezTo>
                  <a:pt x="8553809" y="5897782"/>
                  <a:pt x="8529845" y="5886100"/>
                  <a:pt x="8502655" y="5878114"/>
                </a:cubicBezTo>
                <a:cubicBezTo>
                  <a:pt x="8496990" y="5883034"/>
                  <a:pt x="8489611" y="5872566"/>
                  <a:pt x="8485159" y="5869819"/>
                </a:cubicBezTo>
                <a:cubicBezTo>
                  <a:pt x="8483457" y="5873482"/>
                  <a:pt x="8471232" y="5872664"/>
                  <a:pt x="8468539" y="5868711"/>
                </a:cubicBezTo>
                <a:cubicBezTo>
                  <a:pt x="8389167" y="5836352"/>
                  <a:pt x="8421742" y="5881497"/>
                  <a:pt x="8379810" y="5849376"/>
                </a:cubicBezTo>
                <a:cubicBezTo>
                  <a:pt x="8371729" y="5846373"/>
                  <a:pt x="8364483" y="5846766"/>
                  <a:pt x="8357758" y="5848601"/>
                </a:cubicBezTo>
                <a:lnTo>
                  <a:pt x="8315264" y="5836192"/>
                </a:lnTo>
                <a:cubicBezTo>
                  <a:pt x="8299077" y="5829531"/>
                  <a:pt x="8281671" y="5824011"/>
                  <a:pt x="8263455" y="5819793"/>
                </a:cubicBezTo>
                <a:cubicBezTo>
                  <a:pt x="8257386" y="5826849"/>
                  <a:pt x="8245582" y="5813448"/>
                  <a:pt x="8239287" y="5810141"/>
                </a:cubicBezTo>
                <a:cubicBezTo>
                  <a:pt x="8237965" y="5815186"/>
                  <a:pt x="8222226" y="5815108"/>
                  <a:pt x="8217888" y="5810039"/>
                </a:cubicBezTo>
                <a:cubicBezTo>
                  <a:pt x="8109447" y="5773303"/>
                  <a:pt x="8161302" y="5831037"/>
                  <a:pt x="8100547" y="5791517"/>
                </a:cubicBezTo>
                <a:cubicBezTo>
                  <a:pt x="8089574" y="5788167"/>
                  <a:pt x="8080448" y="5789295"/>
                  <a:pt x="8072316" y="5792309"/>
                </a:cubicBezTo>
                <a:lnTo>
                  <a:pt x="8056967" y="5800648"/>
                </a:lnTo>
                <a:lnTo>
                  <a:pt x="8047885" y="5795270"/>
                </a:lnTo>
                <a:cubicBezTo>
                  <a:pt x="8010204" y="5788738"/>
                  <a:pt x="7996426" y="5797608"/>
                  <a:pt x="7977128" y="5783189"/>
                </a:cubicBezTo>
                <a:cubicBezTo>
                  <a:pt x="7943466" y="5775577"/>
                  <a:pt x="7904823" y="5770953"/>
                  <a:pt x="7874392" y="5763715"/>
                </a:cubicBezTo>
                <a:cubicBezTo>
                  <a:pt x="7860337" y="5743777"/>
                  <a:pt x="7817541" y="5748989"/>
                  <a:pt x="7794543" y="5739759"/>
                </a:cubicBezTo>
                <a:cubicBezTo>
                  <a:pt x="7784688" y="5731467"/>
                  <a:pt x="7776709" y="5729004"/>
                  <a:pt x="7763762" y="5734031"/>
                </a:cubicBezTo>
                <a:cubicBezTo>
                  <a:pt x="7718781" y="5694154"/>
                  <a:pt x="7732231" y="5727368"/>
                  <a:pt x="7685889" y="5707234"/>
                </a:cubicBezTo>
                <a:cubicBezTo>
                  <a:pt x="7646521" y="5687607"/>
                  <a:pt x="7600389" y="5671470"/>
                  <a:pt x="7566744" y="5634586"/>
                </a:cubicBezTo>
                <a:cubicBezTo>
                  <a:pt x="7561306" y="5624813"/>
                  <a:pt x="7543589" y="5618525"/>
                  <a:pt x="7527170" y="5620542"/>
                </a:cubicBezTo>
                <a:cubicBezTo>
                  <a:pt x="7524343" y="5620889"/>
                  <a:pt x="7521664" y="5621475"/>
                  <a:pt x="7519214" y="5622280"/>
                </a:cubicBezTo>
                <a:cubicBezTo>
                  <a:pt x="7500062" y="5596964"/>
                  <a:pt x="7480476" y="5604337"/>
                  <a:pt x="7473157" y="5588143"/>
                </a:cubicBezTo>
                <a:cubicBezTo>
                  <a:pt x="7433415" y="5574859"/>
                  <a:pt x="7395118" y="5582388"/>
                  <a:pt x="7388000" y="5568063"/>
                </a:cubicBezTo>
                <a:cubicBezTo>
                  <a:pt x="7366403" y="5564920"/>
                  <a:pt x="7332262" y="5573848"/>
                  <a:pt x="7320876" y="5557698"/>
                </a:cubicBezTo>
                <a:cubicBezTo>
                  <a:pt x="7314891" y="5568111"/>
                  <a:pt x="7299319" y="5544964"/>
                  <a:pt x="7284480" y="5549820"/>
                </a:cubicBezTo>
                <a:cubicBezTo>
                  <a:pt x="7273570" y="5554430"/>
                  <a:pt x="7266301" y="5548483"/>
                  <a:pt x="7256619" y="5546379"/>
                </a:cubicBezTo>
                <a:cubicBezTo>
                  <a:pt x="7242503" y="5549088"/>
                  <a:pt x="7202543" y="5533379"/>
                  <a:pt x="7193112" y="5525289"/>
                </a:cubicBezTo>
                <a:cubicBezTo>
                  <a:pt x="7172259" y="5499151"/>
                  <a:pt x="7108617" y="5505485"/>
                  <a:pt x="7090943" y="5485177"/>
                </a:cubicBezTo>
                <a:cubicBezTo>
                  <a:pt x="7083637" y="5481419"/>
                  <a:pt x="7076140" y="5479148"/>
                  <a:pt x="7068566" y="5477809"/>
                </a:cubicBezTo>
                <a:lnTo>
                  <a:pt x="7023035" y="5476595"/>
                </a:lnTo>
                <a:lnTo>
                  <a:pt x="7001197" y="5476163"/>
                </a:lnTo>
                <a:cubicBezTo>
                  <a:pt x="7016126" y="5454256"/>
                  <a:pt x="6943549" y="5466815"/>
                  <a:pt x="6967472" y="5451057"/>
                </a:cubicBezTo>
                <a:cubicBezTo>
                  <a:pt x="6931240" y="5443544"/>
                  <a:pt x="6920843" y="5429649"/>
                  <a:pt x="6883334" y="5418880"/>
                </a:cubicBezTo>
                <a:lnTo>
                  <a:pt x="6742417" y="5386446"/>
                </a:lnTo>
                <a:cubicBezTo>
                  <a:pt x="6690532" y="5366095"/>
                  <a:pt x="6665174" y="5364632"/>
                  <a:pt x="6618315" y="5353085"/>
                </a:cubicBezTo>
                <a:cubicBezTo>
                  <a:pt x="6581698" y="5304210"/>
                  <a:pt x="6547395" y="5315779"/>
                  <a:pt x="6521050" y="5283194"/>
                </a:cubicBezTo>
                <a:cubicBezTo>
                  <a:pt x="6469114" y="5268862"/>
                  <a:pt x="6472597" y="5253957"/>
                  <a:pt x="6414460" y="5253832"/>
                </a:cubicBezTo>
                <a:lnTo>
                  <a:pt x="6362535" y="5220502"/>
                </a:lnTo>
                <a:cubicBezTo>
                  <a:pt x="6350866" y="5213881"/>
                  <a:pt x="6347641" y="5215777"/>
                  <a:pt x="6344443" y="5214103"/>
                </a:cubicBezTo>
                <a:lnTo>
                  <a:pt x="6343344" y="5210454"/>
                </a:lnTo>
                <a:lnTo>
                  <a:pt x="6333344" y="5205307"/>
                </a:lnTo>
                <a:lnTo>
                  <a:pt x="6315602" y="5193288"/>
                </a:lnTo>
                <a:lnTo>
                  <a:pt x="6310442" y="5192802"/>
                </a:lnTo>
                <a:lnTo>
                  <a:pt x="6280815" y="5177420"/>
                </a:lnTo>
                <a:lnTo>
                  <a:pt x="6279533" y="5178045"/>
                </a:lnTo>
                <a:cubicBezTo>
                  <a:pt x="6275980" y="5179097"/>
                  <a:pt x="6272084" y="5179212"/>
                  <a:pt x="6267362" y="5177370"/>
                </a:cubicBezTo>
                <a:cubicBezTo>
                  <a:pt x="6261796" y="5192470"/>
                  <a:pt x="6259530" y="5180933"/>
                  <a:pt x="6246095" y="5174167"/>
                </a:cubicBezTo>
                <a:lnTo>
                  <a:pt x="6155252" y="5161201"/>
                </a:lnTo>
                <a:lnTo>
                  <a:pt x="6148525" y="5158442"/>
                </a:lnTo>
                <a:lnTo>
                  <a:pt x="6148187" y="5158573"/>
                </a:lnTo>
                <a:cubicBezTo>
                  <a:pt x="6146292" y="5158370"/>
                  <a:pt x="6143916" y="5157611"/>
                  <a:pt x="6140686" y="5156032"/>
                </a:cubicBezTo>
                <a:lnTo>
                  <a:pt x="6136260" y="5153413"/>
                </a:lnTo>
                <a:lnTo>
                  <a:pt x="6123208" y="5148061"/>
                </a:lnTo>
                <a:lnTo>
                  <a:pt x="6117367" y="5147451"/>
                </a:lnTo>
                <a:lnTo>
                  <a:pt x="5957305" y="5146062"/>
                </a:lnTo>
                <a:cubicBezTo>
                  <a:pt x="5920540" y="5140405"/>
                  <a:pt x="5887096" y="5142015"/>
                  <a:pt x="5857259" y="5132052"/>
                </a:cubicBezTo>
                <a:cubicBezTo>
                  <a:pt x="5843335" y="5135303"/>
                  <a:pt x="5830921" y="5135493"/>
                  <a:pt x="5821375" y="5125606"/>
                </a:cubicBezTo>
                <a:cubicBezTo>
                  <a:pt x="5786501" y="5122615"/>
                  <a:pt x="5775399" y="5132648"/>
                  <a:pt x="5755916" y="5120171"/>
                </a:cubicBezTo>
                <a:cubicBezTo>
                  <a:pt x="5732132" y="5135438"/>
                  <a:pt x="5732735" y="5128211"/>
                  <a:pt x="5725007" y="5121437"/>
                </a:cubicBezTo>
                <a:lnTo>
                  <a:pt x="5723810" y="5120848"/>
                </a:lnTo>
                <a:lnTo>
                  <a:pt x="5720531" y="5123048"/>
                </a:lnTo>
                <a:lnTo>
                  <a:pt x="5714794" y="5123371"/>
                </a:lnTo>
                <a:lnTo>
                  <a:pt x="5700141" y="5120131"/>
                </a:lnTo>
                <a:lnTo>
                  <a:pt x="5694799" y="5118234"/>
                </a:lnTo>
                <a:cubicBezTo>
                  <a:pt x="5691058" y="5117179"/>
                  <a:pt x="5688491" y="5116804"/>
                  <a:pt x="5686627" y="5116903"/>
                </a:cubicBezTo>
                <a:lnTo>
                  <a:pt x="5686371" y="5117086"/>
                </a:lnTo>
                <a:lnTo>
                  <a:pt x="5678818" y="5115416"/>
                </a:lnTo>
                <a:cubicBezTo>
                  <a:pt x="5666199" y="5112102"/>
                  <a:pt x="5654035" y="5108410"/>
                  <a:pt x="5642547" y="5104511"/>
                </a:cubicBezTo>
                <a:cubicBezTo>
                  <a:pt x="5629444" y="5114945"/>
                  <a:pt x="5588783" y="5093343"/>
                  <a:pt x="5587979" y="5116963"/>
                </a:cubicBezTo>
                <a:cubicBezTo>
                  <a:pt x="5572317" y="5112380"/>
                  <a:pt x="5564904" y="5101292"/>
                  <a:pt x="5566635" y="5117158"/>
                </a:cubicBezTo>
                <a:cubicBezTo>
                  <a:pt x="5561375" y="5116079"/>
                  <a:pt x="5557787" y="5116811"/>
                  <a:pt x="5554952" y="5118417"/>
                </a:cubicBezTo>
                <a:lnTo>
                  <a:pt x="5554039" y="5119241"/>
                </a:lnTo>
                <a:lnTo>
                  <a:pt x="5514253" y="5109018"/>
                </a:lnTo>
                <a:lnTo>
                  <a:pt x="5492156" y="5099904"/>
                </a:lnTo>
                <a:lnTo>
                  <a:pt x="5480446" y="5096385"/>
                </a:lnTo>
                <a:lnTo>
                  <a:pt x="5477744" y="5092939"/>
                </a:lnTo>
                <a:cubicBezTo>
                  <a:pt x="5474490" y="5090581"/>
                  <a:pt x="5469391" y="5088951"/>
                  <a:pt x="5460150" y="5088988"/>
                </a:cubicBezTo>
                <a:lnTo>
                  <a:pt x="5457901" y="5089459"/>
                </a:lnTo>
                <a:lnTo>
                  <a:pt x="5444243" y="5082761"/>
                </a:lnTo>
                <a:cubicBezTo>
                  <a:pt x="5439993" y="5080007"/>
                  <a:pt x="5436418" y="5076805"/>
                  <a:pt x="5433825" y="5072992"/>
                </a:cubicBezTo>
                <a:cubicBezTo>
                  <a:pt x="5379442" y="5082090"/>
                  <a:pt x="5336110" y="5058382"/>
                  <a:pt x="5280996" y="5052402"/>
                </a:cubicBezTo>
                <a:cubicBezTo>
                  <a:pt x="5250806" y="5043777"/>
                  <a:pt x="5168599" y="5048109"/>
                  <a:pt x="5161582" y="5019668"/>
                </a:cubicBezTo>
                <a:cubicBezTo>
                  <a:pt x="5121870" y="5011383"/>
                  <a:pt x="5095637" y="5009222"/>
                  <a:pt x="5042717" y="5002692"/>
                </a:cubicBezTo>
                <a:cubicBezTo>
                  <a:pt x="4991136" y="4972487"/>
                  <a:pt x="4902282" y="4979360"/>
                  <a:pt x="4840514" y="4959306"/>
                </a:cubicBezTo>
                <a:cubicBezTo>
                  <a:pt x="4799904" y="4976415"/>
                  <a:pt x="4824087" y="4958371"/>
                  <a:pt x="4786778" y="4956661"/>
                </a:cubicBezTo>
                <a:cubicBezTo>
                  <a:pt x="4801901" y="4937231"/>
                  <a:pt x="4739845" y="4961208"/>
                  <a:pt x="4743741" y="4937104"/>
                </a:cubicBezTo>
                <a:cubicBezTo>
                  <a:pt x="4736829" y="4937557"/>
                  <a:pt x="4730010" y="4938753"/>
                  <a:pt x="4723136" y="4940138"/>
                </a:cubicBezTo>
                <a:lnTo>
                  <a:pt x="4719535" y="4940850"/>
                </a:lnTo>
                <a:lnTo>
                  <a:pt x="4706143" y="4939586"/>
                </a:lnTo>
                <a:lnTo>
                  <a:pt x="4701098" y="4944372"/>
                </a:lnTo>
                <a:lnTo>
                  <a:pt x="4680034" y="4946157"/>
                </a:lnTo>
                <a:cubicBezTo>
                  <a:pt x="4672339" y="4946029"/>
                  <a:pt x="4664292" y="4944964"/>
                  <a:pt x="4655740" y="4942396"/>
                </a:cubicBezTo>
                <a:cubicBezTo>
                  <a:pt x="4636359" y="4929384"/>
                  <a:pt x="4599700" y="4935346"/>
                  <a:pt x="4569298" y="4929596"/>
                </a:cubicBezTo>
                <a:lnTo>
                  <a:pt x="4555977" y="4924356"/>
                </a:lnTo>
                <a:lnTo>
                  <a:pt x="4508949" y="4921648"/>
                </a:lnTo>
                <a:cubicBezTo>
                  <a:pt x="4495668" y="4920437"/>
                  <a:pt x="4482007" y="4918694"/>
                  <a:pt x="4467838" y="4915993"/>
                </a:cubicBezTo>
                <a:lnTo>
                  <a:pt x="4441948" y="4909300"/>
                </a:lnTo>
                <a:lnTo>
                  <a:pt x="4394719" y="4901820"/>
                </a:lnTo>
                <a:lnTo>
                  <a:pt x="4356810" y="4905146"/>
                </a:lnTo>
                <a:lnTo>
                  <a:pt x="4222144" y="4909117"/>
                </a:lnTo>
                <a:cubicBezTo>
                  <a:pt x="4202488" y="4913903"/>
                  <a:pt x="4184742" y="4933491"/>
                  <a:pt x="4160481" y="4923474"/>
                </a:cubicBezTo>
                <a:cubicBezTo>
                  <a:pt x="4165854" y="4934564"/>
                  <a:pt x="4131661" y="4919946"/>
                  <a:pt x="4124879" y="4929303"/>
                </a:cubicBezTo>
                <a:cubicBezTo>
                  <a:pt x="4120895" y="4937086"/>
                  <a:pt x="4109593" y="4934464"/>
                  <a:pt x="4100114" y="4936007"/>
                </a:cubicBezTo>
                <a:cubicBezTo>
                  <a:pt x="4091835" y="4943256"/>
                  <a:pt x="4045978" y="4943549"/>
                  <a:pt x="4030957" y="4939826"/>
                </a:cubicBezTo>
                <a:cubicBezTo>
                  <a:pt x="3989825" y="4924453"/>
                  <a:pt x="3946860" y="4952050"/>
                  <a:pt x="3913764" y="4940618"/>
                </a:cubicBezTo>
                <a:cubicBezTo>
                  <a:pt x="3904534" y="4939906"/>
                  <a:pt x="3896577" y="4940543"/>
                  <a:pt x="3889457" y="4942017"/>
                </a:cubicBezTo>
                <a:lnTo>
                  <a:pt x="3871115" y="4948115"/>
                </a:lnTo>
                <a:lnTo>
                  <a:pt x="3869086" y="4953796"/>
                </a:lnTo>
                <a:lnTo>
                  <a:pt x="3856124" y="4955351"/>
                </a:lnTo>
                <a:lnTo>
                  <a:pt x="3835967" y="4964002"/>
                </a:lnTo>
                <a:cubicBezTo>
                  <a:pt x="3826465" y="4939857"/>
                  <a:pt x="3782586" y="4975947"/>
                  <a:pt x="3785910" y="4953998"/>
                </a:cubicBezTo>
                <a:cubicBezTo>
                  <a:pt x="3750785" y="4960085"/>
                  <a:pt x="3699033" y="4941571"/>
                  <a:pt x="3671085" y="4966563"/>
                </a:cubicBezTo>
                <a:cubicBezTo>
                  <a:pt x="3621255" y="4971431"/>
                  <a:pt x="3562637" y="4982991"/>
                  <a:pt x="3486928" y="4983204"/>
                </a:cubicBezTo>
                <a:cubicBezTo>
                  <a:pt x="3446030" y="4983424"/>
                  <a:pt x="3343460" y="4965124"/>
                  <a:pt x="3280956" y="4963864"/>
                </a:cubicBezTo>
                <a:cubicBezTo>
                  <a:pt x="3227193" y="4969510"/>
                  <a:pt x="3256481" y="4962609"/>
                  <a:pt x="3211563" y="4982704"/>
                </a:cubicBezTo>
                <a:cubicBezTo>
                  <a:pt x="3207119" y="4979549"/>
                  <a:pt x="3170070" y="4977192"/>
                  <a:pt x="3164681" y="4975408"/>
                </a:cubicBezTo>
                <a:lnTo>
                  <a:pt x="3127171" y="4968229"/>
                </a:lnTo>
                <a:lnTo>
                  <a:pt x="3096889" y="4965619"/>
                </a:lnTo>
                <a:cubicBezTo>
                  <a:pt x="3088441" y="4967572"/>
                  <a:pt x="3082883" y="4967054"/>
                  <a:pt x="3078620" y="4965444"/>
                </a:cubicBezTo>
                <a:lnTo>
                  <a:pt x="3074275" y="4962670"/>
                </a:lnTo>
                <a:lnTo>
                  <a:pt x="3036436" y="4957455"/>
                </a:lnTo>
                <a:lnTo>
                  <a:pt x="3031995" y="4958829"/>
                </a:lnTo>
                <a:lnTo>
                  <a:pt x="2994028" y="4956800"/>
                </a:lnTo>
                <a:cubicBezTo>
                  <a:pt x="2992299" y="4958944"/>
                  <a:pt x="2989407" y="4960397"/>
                  <a:pt x="2984001" y="4960444"/>
                </a:cubicBezTo>
                <a:cubicBezTo>
                  <a:pt x="2994191" y="4975446"/>
                  <a:pt x="2981386" y="4966249"/>
                  <a:pt x="2964542" y="4965062"/>
                </a:cubicBezTo>
                <a:cubicBezTo>
                  <a:pt x="2976613" y="4988096"/>
                  <a:pt x="2927627" y="4975618"/>
                  <a:pt x="2921274" y="4988440"/>
                </a:cubicBezTo>
                <a:cubicBezTo>
                  <a:pt x="2908629" y="4987050"/>
                  <a:pt x="2895476" y="4985998"/>
                  <a:pt x="2882111" y="4985411"/>
                </a:cubicBezTo>
                <a:lnTo>
                  <a:pt x="2874282" y="4985361"/>
                </a:lnTo>
                <a:cubicBezTo>
                  <a:pt x="2874237" y="4985437"/>
                  <a:pt x="2874193" y="4985514"/>
                  <a:pt x="2874147" y="4985591"/>
                </a:cubicBezTo>
                <a:cubicBezTo>
                  <a:pt x="2872492" y="4986074"/>
                  <a:pt x="2869935" y="4986243"/>
                  <a:pt x="2865932" y="4985999"/>
                </a:cubicBezTo>
                <a:lnTo>
                  <a:pt x="2860008" y="4985269"/>
                </a:lnTo>
                <a:lnTo>
                  <a:pt x="2844819" y="4985172"/>
                </a:lnTo>
                <a:lnTo>
                  <a:pt x="2839735" y="4986676"/>
                </a:lnTo>
                <a:lnTo>
                  <a:pt x="2837922" y="4989488"/>
                </a:lnTo>
                <a:lnTo>
                  <a:pt x="2836507" y="4989165"/>
                </a:lnTo>
                <a:cubicBezTo>
                  <a:pt x="2825749" y="4984209"/>
                  <a:pt x="2822382" y="4977089"/>
                  <a:pt x="2808859" y="4996804"/>
                </a:cubicBezTo>
                <a:cubicBezTo>
                  <a:pt x="2784233" y="4988767"/>
                  <a:pt x="2779499" y="5000786"/>
                  <a:pt x="2745907" y="5005126"/>
                </a:cubicBezTo>
                <a:cubicBezTo>
                  <a:pt x="2731796" y="4997536"/>
                  <a:pt x="2720518" y="5000295"/>
                  <a:pt x="2709519" y="5006333"/>
                </a:cubicBezTo>
                <a:cubicBezTo>
                  <a:pt x="2676766" y="5002878"/>
                  <a:pt x="2646981" y="5011377"/>
                  <a:pt x="2610212" y="5013529"/>
                </a:cubicBezTo>
                <a:cubicBezTo>
                  <a:pt x="2570359" y="5003730"/>
                  <a:pt x="2550109" y="5021491"/>
                  <a:pt x="2510814" y="5023713"/>
                </a:cubicBezTo>
                <a:cubicBezTo>
                  <a:pt x="2476639" y="5006722"/>
                  <a:pt x="2482834" y="5038639"/>
                  <a:pt x="2462736" y="5045398"/>
                </a:cubicBezTo>
                <a:lnTo>
                  <a:pt x="2457050" y="5046022"/>
                </a:lnTo>
                <a:lnTo>
                  <a:pt x="2442184" y="5043549"/>
                </a:lnTo>
                <a:lnTo>
                  <a:pt x="2436703" y="5041929"/>
                </a:lnTo>
                <a:cubicBezTo>
                  <a:pt x="2432888" y="5041072"/>
                  <a:pt x="2430299" y="5040830"/>
                  <a:pt x="2428451" y="5041027"/>
                </a:cubicBezTo>
                <a:lnTo>
                  <a:pt x="2420551" y="5039949"/>
                </a:lnTo>
                <a:cubicBezTo>
                  <a:pt x="2407700" y="5037296"/>
                  <a:pt x="2395274" y="5034239"/>
                  <a:pt x="2383501" y="5030941"/>
                </a:cubicBezTo>
                <a:cubicBezTo>
                  <a:pt x="2362992" y="5032521"/>
                  <a:pt x="2317884" y="5047662"/>
                  <a:pt x="2297493" y="5049431"/>
                </a:cubicBezTo>
                <a:lnTo>
                  <a:pt x="2261156" y="5041558"/>
                </a:lnTo>
                <a:lnTo>
                  <a:pt x="2200581" y="5024964"/>
                </a:lnTo>
                <a:lnTo>
                  <a:pt x="2198380" y="5025550"/>
                </a:lnTo>
                <a:lnTo>
                  <a:pt x="2116066" y="5019568"/>
                </a:lnTo>
                <a:cubicBezTo>
                  <a:pt x="2111600" y="5017036"/>
                  <a:pt x="2059664" y="5006071"/>
                  <a:pt x="2056754" y="5002394"/>
                </a:cubicBezTo>
                <a:cubicBezTo>
                  <a:pt x="2003393" y="5014336"/>
                  <a:pt x="1998298" y="5008800"/>
                  <a:pt x="1942916" y="5005703"/>
                </a:cubicBezTo>
                <a:cubicBezTo>
                  <a:pt x="1882138" y="4994708"/>
                  <a:pt x="1836966" y="4976630"/>
                  <a:pt x="1796717" y="4970423"/>
                </a:cubicBezTo>
                <a:cubicBezTo>
                  <a:pt x="1724075" y="4959337"/>
                  <a:pt x="1636218" y="4936339"/>
                  <a:pt x="1583222" y="4931235"/>
                </a:cubicBezTo>
                <a:cubicBezTo>
                  <a:pt x="1544265" y="4950469"/>
                  <a:pt x="1556109" y="4927628"/>
                  <a:pt x="1518821" y="4927872"/>
                </a:cubicBezTo>
                <a:cubicBezTo>
                  <a:pt x="1497291" y="4925112"/>
                  <a:pt x="1483221" y="4916728"/>
                  <a:pt x="1471837" y="4914678"/>
                </a:cubicBezTo>
                <a:lnTo>
                  <a:pt x="1450515" y="4915578"/>
                </a:lnTo>
                <a:lnTo>
                  <a:pt x="1437078" y="4915016"/>
                </a:lnTo>
                <a:lnTo>
                  <a:pt x="1432462" y="4920065"/>
                </a:lnTo>
                <a:lnTo>
                  <a:pt x="1411645" y="4922952"/>
                </a:lnTo>
                <a:cubicBezTo>
                  <a:pt x="1384856" y="4920079"/>
                  <a:pt x="1306656" y="4907389"/>
                  <a:pt x="1271729" y="4902828"/>
                </a:cubicBezTo>
                <a:cubicBezTo>
                  <a:pt x="1258697" y="4896954"/>
                  <a:pt x="1213546" y="4890036"/>
                  <a:pt x="1202076" y="4895589"/>
                </a:cubicBezTo>
                <a:cubicBezTo>
                  <a:pt x="1192059" y="4895561"/>
                  <a:pt x="1182171" y="4891311"/>
                  <a:pt x="1174670" y="4898040"/>
                </a:cubicBezTo>
                <a:cubicBezTo>
                  <a:pt x="1163701" y="4905820"/>
                  <a:pt x="1136874" y="4886643"/>
                  <a:pt x="1137035" y="4897965"/>
                </a:cubicBezTo>
                <a:cubicBezTo>
                  <a:pt x="1117838" y="4884693"/>
                  <a:pt x="1091386" y="4900421"/>
                  <a:pt x="1069882" y="4901859"/>
                </a:cubicBezTo>
                <a:cubicBezTo>
                  <a:pt x="1055589" y="4889467"/>
                  <a:pt x="1024570" y="4904705"/>
                  <a:pt x="980935" y="4900090"/>
                </a:cubicBezTo>
                <a:cubicBezTo>
                  <a:pt x="947614" y="4895538"/>
                  <a:pt x="913224" y="4886405"/>
                  <a:pt x="869960" y="4874547"/>
                </a:cubicBezTo>
                <a:cubicBezTo>
                  <a:pt x="819114" y="4845820"/>
                  <a:pt x="768074" y="4839770"/>
                  <a:pt x="721345" y="4828937"/>
                </a:cubicBezTo>
                <a:cubicBezTo>
                  <a:pt x="667944" y="4819060"/>
                  <a:pt x="698286" y="4848426"/>
                  <a:pt x="635428" y="4819153"/>
                </a:cubicBezTo>
                <a:cubicBezTo>
                  <a:pt x="626286" y="4826707"/>
                  <a:pt x="617638" y="4825980"/>
                  <a:pt x="604106" y="4819994"/>
                </a:cubicBezTo>
                <a:cubicBezTo>
                  <a:pt x="583276" y="4822237"/>
                  <a:pt x="539859" y="4835097"/>
                  <a:pt x="510451" y="4832608"/>
                </a:cubicBezTo>
                <a:cubicBezTo>
                  <a:pt x="489781" y="4829929"/>
                  <a:pt x="443867" y="4807857"/>
                  <a:pt x="427656" y="4805062"/>
                </a:cubicBezTo>
                <a:cubicBezTo>
                  <a:pt x="424088" y="4806479"/>
                  <a:pt x="419580" y="4809736"/>
                  <a:pt x="413184" y="4815837"/>
                </a:cubicBezTo>
                <a:cubicBezTo>
                  <a:pt x="387673" y="4805882"/>
                  <a:pt x="379855" y="4817328"/>
                  <a:pt x="341772" y="4818825"/>
                </a:cubicBezTo>
                <a:cubicBezTo>
                  <a:pt x="327795" y="4810179"/>
                  <a:pt x="314729" y="4811964"/>
                  <a:pt x="301266" y="4817000"/>
                </a:cubicBezTo>
                <a:cubicBezTo>
                  <a:pt x="265781" y="4810886"/>
                  <a:pt x="231017" y="4816794"/>
                  <a:pt x="189886" y="4815871"/>
                </a:cubicBezTo>
                <a:cubicBezTo>
                  <a:pt x="147910" y="4802917"/>
                  <a:pt x="121702" y="4818738"/>
                  <a:pt x="77762" y="4817675"/>
                </a:cubicBezTo>
                <a:cubicBezTo>
                  <a:pt x="38733" y="4795315"/>
                  <a:pt x="44308" y="4840244"/>
                  <a:pt x="8164" y="4835320"/>
                </a:cubicBezTo>
                <a:lnTo>
                  <a:pt x="0" y="483277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BBF6BF-4086-93E8-7699-25E9A0BF9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18" y="5234320"/>
            <a:ext cx="6931319" cy="7522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Networking Impact for Job Seekers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CE612F-2E27-DEC8-1343-3B4379400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9C509-879E-4232-B729-1E74CB32BD1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04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Placeholder 7" descr="A group of people sitting in a room">
            <a:extLst>
              <a:ext uri="{FF2B5EF4-FFF2-40B4-BE49-F238E27FC236}">
                <a16:creationId xmlns:a16="http://schemas.microsoft.com/office/drawing/2014/main" id="{31860144-4DD5-A4FE-E03A-BDDC351E803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9822" r="4729" b="9350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A6A3B2-6BCB-CF20-8572-4B63A3FF0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Expanding the Network &amp; Creativity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1C1445-8EC6-FA58-CF85-DDA76D316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9C509-879E-4232-B729-1E74CB32BD1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890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713F04-6A99-B551-3619-7932F2EE6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 Networking in Action</a:t>
            </a:r>
          </a:p>
        </p:txBody>
      </p:sp>
      <p:pic>
        <p:nvPicPr>
          <p:cNvPr id="10" name="Content Placeholder 9" descr="A person and person standing in front of a whiteboard">
            <a:extLst>
              <a:ext uri="{FF2B5EF4-FFF2-40B4-BE49-F238E27FC236}">
                <a16:creationId xmlns:a16="http://schemas.microsoft.com/office/drawing/2014/main" id="{E4A49ACA-56C3-8BE1-51F9-DEAE9C48700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31580" r="-2" b="1381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8" name="Content Placeholder 7" descr="A person standing in front of a group of people sitting in chairs">
            <a:extLst>
              <a:ext uri="{FF2B5EF4-FFF2-40B4-BE49-F238E27FC236}">
                <a16:creationId xmlns:a16="http://schemas.microsoft.com/office/drawing/2014/main" id="{01BAF7F0-59FD-88A5-2372-41EFBB91EC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rcRect t="26430" r="-2" b="6532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C95AA7-148E-694A-978D-2386E36BF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9C509-879E-4232-B729-1E74CB32BD1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364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44033" y="3019833"/>
            <a:ext cx="5393600" cy="197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buSzPts val="990"/>
            </a:pPr>
            <a:r>
              <a:rPr lang="en" sz="4373" dirty="0">
                <a:solidFill>
                  <a:schemeClr val="accent5"/>
                </a:solidFill>
              </a:rPr>
              <a:t>Emily Shea</a:t>
            </a:r>
            <a:endParaRPr sz="4373" dirty="0">
              <a:solidFill>
                <a:schemeClr val="accent5"/>
              </a:solidFill>
            </a:endParaRPr>
          </a:p>
          <a:p>
            <a:pPr>
              <a:buSzPts val="990"/>
            </a:pPr>
            <a:endParaRPr sz="1333" dirty="0">
              <a:solidFill>
                <a:schemeClr val="accent5"/>
              </a:solidFill>
            </a:endParaRPr>
          </a:p>
          <a:p>
            <a:pPr>
              <a:buSzPts val="990"/>
            </a:pPr>
            <a:r>
              <a:rPr lang="en" sz="4253" dirty="0">
                <a:solidFill>
                  <a:schemeClr val="accent5"/>
                </a:solidFill>
              </a:rPr>
              <a:t>Director of Supported Employment</a:t>
            </a:r>
            <a:endParaRPr sz="4253" dirty="0">
              <a:solidFill>
                <a:schemeClr val="accent5"/>
              </a:solidFill>
            </a:endParaRPr>
          </a:p>
          <a:p>
            <a:pPr>
              <a:buSzPts val="990"/>
            </a:pPr>
            <a:endParaRPr sz="1333" dirty="0">
              <a:solidFill>
                <a:schemeClr val="accent5"/>
              </a:solidFill>
            </a:endParaRPr>
          </a:p>
          <a:p>
            <a:pPr>
              <a:buSzPts val="990"/>
            </a:pPr>
            <a:r>
              <a:rPr lang="en" sz="4253" dirty="0">
                <a:solidFill>
                  <a:schemeClr val="accent5"/>
                </a:solidFill>
              </a:rPr>
              <a:t>Grow Associate</a:t>
            </a:r>
            <a:endParaRPr sz="4253" dirty="0">
              <a:solidFill>
                <a:schemeClr val="accent5"/>
              </a:solidFill>
            </a:endParaRPr>
          </a:p>
        </p:txBody>
      </p:sp>
      <p:pic>
        <p:nvPicPr>
          <p:cNvPr id="55" name="Google Shape;55;p13" descr="A logo with colorful dot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1201" y="4219133"/>
            <a:ext cx="22225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 descr="A person in a pink shi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35983" y="800134"/>
            <a:ext cx="3212933" cy="30176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245729-A719-5EE0-269F-FE506789BA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229185-9142-6E68-25EB-A1DF5C428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Meet Kelly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C1BCD-0D35-3EBF-9AD6-01EE57AD6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New client to GROW Associates</a:t>
            </a:r>
          </a:p>
          <a:p>
            <a:r>
              <a:rPr lang="en-US" dirty="0"/>
              <a:t>Employment at local daycare center for 7+ years</a:t>
            </a:r>
          </a:p>
          <a:p>
            <a:r>
              <a:rPr lang="en-US" dirty="0"/>
              <a:t>Wanting a change of pace to fit her new environment, her mother was unsure about making the change</a:t>
            </a:r>
          </a:p>
          <a:p>
            <a:r>
              <a:rPr lang="en-US" dirty="0"/>
              <a:t>Love of animals, what to do? Who to call?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1A86B-1590-B458-E510-B751F7B24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9C509-879E-4232-B729-1E74CB32BD1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299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Cold Calling</a:t>
            </a:r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4447308" y="591344"/>
            <a:ext cx="6906491" cy="5585619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indent="-228600"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dirty="0"/>
              <a:t>Petco Avon due to previous volunteer work through Grow</a:t>
            </a:r>
          </a:p>
          <a:p>
            <a:pPr indent="-228600"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dirty="0"/>
              <a:t>Referred to Petco Quincy, Gary / Assistant Manager</a:t>
            </a:r>
          </a:p>
          <a:p>
            <a:pPr indent="-228600"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dirty="0"/>
              <a:t>Set up job tour with 4 individuals</a:t>
            </a:r>
          </a:p>
        </p:txBody>
      </p:sp>
      <p:sp>
        <p:nvSpPr>
          <p:cNvPr id="77" name="Arc 76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F96C17-7970-CAC2-82A6-EFA0F441B0C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17</a:t>
            </a:fld>
            <a:endParaRPr lang="en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Job Tour</a:t>
            </a:r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5370153" y="1526033"/>
            <a:ext cx="5536397" cy="3935281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indent="-228600"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dirty="0"/>
              <a:t>Review of all exhibits: cleaning, care, feeding, maintenance</a:t>
            </a:r>
          </a:p>
          <a:p>
            <a:pPr indent="-228600"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dirty="0"/>
              <a:t>Stocking &amp; inventory</a:t>
            </a:r>
          </a:p>
          <a:p>
            <a:pPr indent="-228600"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dirty="0"/>
              <a:t>Customer service</a:t>
            </a:r>
          </a:p>
          <a:p>
            <a:pPr indent="-228600"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dirty="0"/>
              <a:t>Grooming salon</a:t>
            </a:r>
          </a:p>
          <a:p>
            <a:pPr indent="-228600"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dirty="0"/>
              <a:t>Register: training mode</a:t>
            </a:r>
          </a:p>
        </p:txBody>
      </p:sp>
      <p:sp>
        <p:nvSpPr>
          <p:cNvPr id="83" name="Arc 82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B91919-4660-E461-B304-8BFCF75F5C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18</a:t>
            </a:fld>
            <a:endParaRPr lang="en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354000" y="777000"/>
            <a:ext cx="5393600" cy="71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rmAutofit fontScale="90000"/>
          </a:bodyPr>
          <a:lstStyle/>
          <a:p>
            <a:r>
              <a:rPr lang="en" dirty="0">
                <a:solidFill>
                  <a:schemeClr val="accent5"/>
                </a:solidFill>
              </a:rPr>
              <a:t>Reflection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1"/>
          </p:nvPr>
        </p:nvSpPr>
        <p:spPr>
          <a:xfrm>
            <a:off x="354000" y="1574367"/>
            <a:ext cx="5393600" cy="164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504601" algn="l">
              <a:lnSpc>
                <a:spcPct val="115000"/>
              </a:lnSpc>
              <a:buClr>
                <a:schemeClr val="accent5"/>
              </a:buClr>
              <a:buSzPts val="2360"/>
              <a:buChar char="●"/>
            </a:pPr>
            <a:r>
              <a:rPr lang="en" sz="3147">
                <a:solidFill>
                  <a:schemeClr val="accent5"/>
                </a:solidFill>
              </a:rPr>
              <a:t>Reflection form</a:t>
            </a:r>
            <a:endParaRPr sz="3147" dirty="0">
              <a:solidFill>
                <a:schemeClr val="accent5"/>
              </a:solidFill>
            </a:endParaRPr>
          </a:p>
          <a:p>
            <a:pPr marL="609585" indent="-504601" algn="l">
              <a:lnSpc>
                <a:spcPct val="115000"/>
              </a:lnSpc>
              <a:buClr>
                <a:schemeClr val="accent5"/>
              </a:buClr>
              <a:buSzPts val="2360"/>
              <a:buChar char="●"/>
            </a:pPr>
            <a:r>
              <a:rPr lang="en" sz="3147">
                <a:solidFill>
                  <a:schemeClr val="accent5"/>
                </a:solidFill>
              </a:rPr>
              <a:t>Not a perfect fit for everyone… That’s okay!</a:t>
            </a:r>
            <a:endParaRPr sz="3147" dirty="0">
              <a:solidFill>
                <a:schemeClr val="accent5"/>
              </a:solidFill>
            </a:endParaRPr>
          </a:p>
          <a:p>
            <a:pPr marL="609585" indent="-504601" algn="l">
              <a:lnSpc>
                <a:spcPct val="115000"/>
              </a:lnSpc>
              <a:buClr>
                <a:schemeClr val="accent5"/>
              </a:buClr>
              <a:buSzPts val="2360"/>
              <a:buChar char="●"/>
            </a:pPr>
            <a:r>
              <a:rPr lang="en" sz="3147">
                <a:solidFill>
                  <a:schemeClr val="accent5"/>
                </a:solidFill>
              </a:rPr>
              <a:t>Where to go from here?</a:t>
            </a:r>
            <a:endParaRPr sz="3147" dirty="0">
              <a:solidFill>
                <a:schemeClr val="accent5"/>
              </a:solidFill>
            </a:endParaRPr>
          </a:p>
          <a:p>
            <a:pPr marL="0" indent="0">
              <a:spcBef>
                <a:spcPts val="1600"/>
              </a:spcBef>
              <a:buSzPts val="770"/>
            </a:pPr>
            <a:endParaRPr sz="3147" dirty="0">
              <a:solidFill>
                <a:schemeClr val="accent5"/>
              </a:solidFill>
            </a:endParaRPr>
          </a:p>
        </p:txBody>
      </p:sp>
      <p:pic>
        <p:nvPicPr>
          <p:cNvPr id="81" name="Google Shape;81;p17" descr="job reflection form"/>
          <p:cNvPicPr preferRelativeResize="0"/>
          <p:nvPr/>
        </p:nvPicPr>
        <p:blipFill rotWithShape="1">
          <a:blip r:embed="rId3">
            <a:alphaModFix/>
          </a:blip>
          <a:srcRect t="867" b="1647"/>
          <a:stretch/>
        </p:blipFill>
        <p:spPr>
          <a:xfrm>
            <a:off x="6688401" y="259168"/>
            <a:ext cx="5017900" cy="62898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EB9FEE-1758-835D-4377-6A8A1D4A31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19</a:t>
            </a:fld>
            <a:endParaRPr lang="e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5725C-6E11-0C27-C5A9-26DF3BDE0B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Engaging with Businesses to Create Great Job Matches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7C380F-BF42-DD4A-FED2-7011201A71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Work In Progress: Employment and Community Life</a:t>
            </a:r>
          </a:p>
          <a:p>
            <a:r>
              <a:rPr lang="en-US" dirty="0"/>
              <a:t>MA DDS Conference</a:t>
            </a:r>
          </a:p>
          <a:p>
            <a:r>
              <a:rPr lang="en-US" dirty="0"/>
              <a:t>May 15,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932D8A-BCE7-91D7-75CE-5A3BB09E6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9C509-879E-4232-B729-1E74CB32BD1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818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03027-AFA0-FD47-260B-6C0B145A8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1570893"/>
            <a:ext cx="4036334" cy="45616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Alexis Manuel</a:t>
            </a:r>
            <a:b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Employment Specialist</a:t>
            </a:r>
            <a:b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Institute for Community Inclusion</a:t>
            </a:r>
          </a:p>
        </p:txBody>
      </p:sp>
      <p:pic>
        <p:nvPicPr>
          <p:cNvPr id="4" name="Content Placeholder 3" descr="A colorful square with ICI white letters">
            <a:extLst>
              <a:ext uri="{FF2B5EF4-FFF2-40B4-BE49-F238E27FC236}">
                <a16:creationId xmlns:a16="http://schemas.microsoft.com/office/drawing/2014/main" id="{7008AE9C-EC15-6716-85B4-00847E3065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57597" y="666728"/>
            <a:ext cx="5465791" cy="546579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DCE5EF-B61D-1C7D-8F6C-108CEE8FB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9C509-879E-4232-B729-1E74CB32BD1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255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DB282-C371-4AB6-C371-29729E37F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Getting to Know Your Job Seeker</a:t>
            </a:r>
          </a:p>
        </p:txBody>
      </p:sp>
      <p:graphicFrame>
        <p:nvGraphicFramePr>
          <p:cNvPr id="5" name="Subtitle 2" descr="Three illustrated blocks representing aspects of getting to know someone.&#10;First block: Icon of stacked people. Text: &quot;Getting to know who they are as a whole person and meeting them where they are.&quot;&#10;Second block: Icon of connected individuals. Text: &quot;Getting to know their past work/volunteer experience.&quot;&#10;Third block: Icon of a house with a tree. Text: &quot;Getting to know their neighborhood and places they enjoy shopping at or visiting.&quot;">
            <a:extLst>
              <a:ext uri="{FF2B5EF4-FFF2-40B4-BE49-F238E27FC236}">
                <a16:creationId xmlns:a16="http://schemas.microsoft.com/office/drawing/2014/main" id="{AA753D3B-E5C6-7E45-A363-438787B5F5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0405948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DAD9F5-F5C3-B8E0-FD46-6356E761D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9C509-879E-4232-B729-1E74CB32BD1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43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8380BDE-A0E0-F30F-C3F4-CB3BD7A8527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2880" y="4411979"/>
            <a:ext cx="4617720" cy="212365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Connecting With The Employer</a:t>
            </a:r>
            <a:b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Our goal is to build meaningful and collaborative partnerships with employers 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5B4741F-D9FE-1659-4DCB-A1C76C717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0610" y="4018142"/>
            <a:ext cx="6972300" cy="2839858"/>
          </a:xfrm>
          <a:noFill/>
        </p:spPr>
        <p:txBody>
          <a:bodyPr anchor="t">
            <a:normAutofit fontScale="47500" lnSpcReduction="20000"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Initiate contact </a:t>
            </a:r>
          </a:p>
          <a:p>
            <a:r>
              <a:rPr lang="en-US" sz="5600" dirty="0"/>
              <a:t>Initiate contact </a:t>
            </a:r>
          </a:p>
          <a:p>
            <a:r>
              <a:rPr lang="en-US" sz="5600" dirty="0"/>
              <a:t>Communicate our role</a:t>
            </a:r>
          </a:p>
          <a:p>
            <a:r>
              <a:rPr lang="en-US" sz="5600" dirty="0"/>
              <a:t>Understand employer needs </a:t>
            </a:r>
          </a:p>
          <a:p>
            <a:r>
              <a:rPr lang="en-US" sz="5600" dirty="0"/>
              <a:t>Match with strengths </a:t>
            </a:r>
          </a:p>
          <a:p>
            <a:r>
              <a:rPr lang="en-US" sz="5600" dirty="0"/>
              <a:t>Offer ongoing support </a:t>
            </a:r>
          </a:p>
          <a:p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This approach leads to better job matches, stronger retention, and a more inclusive workplace.</a:t>
            </a:r>
          </a:p>
        </p:txBody>
      </p:sp>
      <p:pic>
        <p:nvPicPr>
          <p:cNvPr id="5" name="Content Placeholder 4" descr="A person walking with a dog in front of a bookstore">
            <a:extLst>
              <a:ext uri="{FF2B5EF4-FFF2-40B4-BE49-F238E27FC236}">
                <a16:creationId xmlns:a16="http://schemas.microsoft.com/office/drawing/2014/main" id="{3C1E8210-2CA4-975F-D282-E63F1E7D9B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766" b="2422"/>
          <a:stretch/>
        </p:blipFill>
        <p:spPr>
          <a:xfrm>
            <a:off x="626590" y="317578"/>
            <a:ext cx="10851111" cy="350843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56571A-1869-6BE0-0620-C3D70A4FB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9C509-879E-4232-B729-1E74CB32BD1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298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5233D-D16C-5A7B-8973-EF21C3512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51710A-1CD3-A352-2C1B-6C8774155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Connecting With The Employer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4842DB-8651-0A17-634A-DE640DF72BE6}"/>
              </a:ext>
            </a:extLst>
          </p:cNvPr>
          <p:cNvSpPr txBox="1">
            <a:spLocks/>
          </p:cNvSpPr>
          <p:nvPr/>
        </p:nvSpPr>
        <p:spPr>
          <a:xfrm>
            <a:off x="182880" y="4411978"/>
            <a:ext cx="458343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Connecting With The Employer</a:t>
            </a:r>
            <a:b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Our goal is to build meaningful and collaborative partnerships with employers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FA56EF9-F85B-457E-1993-1D769CF02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20" y="4030662"/>
            <a:ext cx="7006590" cy="2462213"/>
          </a:xfrm>
          <a:noFill/>
        </p:spPr>
        <p:txBody>
          <a:bodyPr anchor="t">
            <a:normAutofit fontScale="32500" lnSpcReduction="20000"/>
          </a:bodyPr>
          <a:lstStyle/>
          <a:p>
            <a:pPr marL="0" indent="0">
              <a:buNone/>
            </a:pPr>
            <a:endParaRPr lang="en-US" sz="8000" dirty="0"/>
          </a:p>
          <a:p>
            <a:r>
              <a:rPr lang="en-US" sz="8000" dirty="0"/>
              <a:t>Communicate our role</a:t>
            </a:r>
          </a:p>
          <a:p>
            <a:r>
              <a:rPr lang="en-US" sz="8000" dirty="0"/>
              <a:t>Understand employer needs </a:t>
            </a:r>
          </a:p>
          <a:p>
            <a:r>
              <a:rPr lang="en-US" sz="8000" dirty="0"/>
              <a:t>Match with strengths </a:t>
            </a:r>
          </a:p>
          <a:p>
            <a:r>
              <a:rPr lang="en-US" sz="6200" dirty="0">
                <a:solidFill>
                  <a:schemeClr val="bg1"/>
                </a:solidFill>
              </a:rPr>
              <a:t>Offer ongoing support </a:t>
            </a:r>
          </a:p>
          <a:p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This approach leads to better job matches, stronger retention, and a more inclusive workplace.</a:t>
            </a:r>
          </a:p>
        </p:txBody>
      </p:sp>
      <p:pic>
        <p:nvPicPr>
          <p:cNvPr id="5" name="Content Placeholder 4" descr="A person walking with a dog in front of a bookstore">
            <a:extLst>
              <a:ext uri="{FF2B5EF4-FFF2-40B4-BE49-F238E27FC236}">
                <a16:creationId xmlns:a16="http://schemas.microsoft.com/office/drawing/2014/main" id="{54B5F794-4C1C-AB57-5E59-4C698DAEB1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766" b="2422"/>
          <a:stretch/>
        </p:blipFill>
        <p:spPr>
          <a:xfrm>
            <a:off x="626590" y="317578"/>
            <a:ext cx="10851111" cy="350843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6B077A-967C-A0A4-135A-B6A737FC2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9C509-879E-4232-B729-1E74CB32BD1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0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CF41B-E95E-C7F3-17EA-2A23D49E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400561"/>
          </a:xfrm>
        </p:spPr>
        <p:txBody>
          <a:bodyPr anchor="b">
            <a:normAutofit fontScale="90000"/>
          </a:bodyPr>
          <a:lstStyle/>
          <a:p>
            <a:r>
              <a:rPr lang="en-US" sz="5400" dirty="0"/>
              <a:t>Creating The Right Fit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444DF39-A8B5-7175-070D-F1D4F3F03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023110"/>
            <a:ext cx="4243589" cy="4170457"/>
          </a:xfrm>
        </p:spPr>
        <p:txBody>
          <a:bodyPr>
            <a:noAutofit/>
          </a:bodyPr>
          <a:lstStyle/>
          <a:p>
            <a:r>
              <a:rPr lang="en-US" sz="2400" dirty="0"/>
              <a:t>Understanding the employers needs</a:t>
            </a:r>
          </a:p>
          <a:p>
            <a:r>
              <a:rPr lang="en-US" sz="2400" dirty="0"/>
              <a:t>Assessing the job seekers strengths</a:t>
            </a:r>
          </a:p>
          <a:p>
            <a:r>
              <a:rPr lang="en-US" sz="2400" dirty="0"/>
              <a:t>Developing a tailored role</a:t>
            </a:r>
          </a:p>
          <a:p>
            <a:r>
              <a:rPr lang="en-US" sz="2400" dirty="0"/>
              <a:t>Facilitating role creation</a:t>
            </a:r>
          </a:p>
          <a:p>
            <a:pPr marL="0" indent="0">
              <a:buNone/>
            </a:pPr>
            <a:r>
              <a:rPr lang="en-US" sz="2400" dirty="0"/>
              <a:t>Why it matters: </a:t>
            </a:r>
          </a:p>
          <a:p>
            <a:r>
              <a:rPr lang="en-US" sz="2400" dirty="0"/>
              <a:t>Enhances job satisfaction</a:t>
            </a:r>
          </a:p>
          <a:p>
            <a:r>
              <a:rPr lang="en-US" sz="2400" dirty="0"/>
              <a:t>Improves retention</a:t>
            </a:r>
          </a:p>
          <a:p>
            <a:r>
              <a:rPr lang="en-US" sz="2400" dirty="0"/>
              <a:t>Strengthens employer partnership</a:t>
            </a:r>
          </a:p>
        </p:txBody>
      </p:sp>
      <p:pic>
        <p:nvPicPr>
          <p:cNvPr id="5" name="Content Placeholder 4" descr="A large bookcase full of books">
            <a:extLst>
              <a:ext uri="{FF2B5EF4-FFF2-40B4-BE49-F238E27FC236}">
                <a16:creationId xmlns:a16="http://schemas.microsoft.com/office/drawing/2014/main" id="{AC1F9F31-B21A-AA21-E20F-B491AC24D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368" r="2470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19DA62-A013-1154-C4CD-1A388EFFC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9C509-879E-4232-B729-1E74CB32BD1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6509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1D647-C7AF-67A9-513E-EA6EFAFC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230447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 dirty="0"/>
              <a:t>Success in Employment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56C59E61-12BC-4506-7B2B-2532DDBEA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765" y="2217672"/>
            <a:ext cx="5403558" cy="363945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2400" dirty="0"/>
              <a:t>Key Highlights:</a:t>
            </a:r>
          </a:p>
          <a:p>
            <a:r>
              <a:rPr lang="en-US" sz="2400" dirty="0"/>
              <a:t>Versatile role: our client assist across multiple departments, adapting to the stores evolving needs.</a:t>
            </a:r>
          </a:p>
          <a:p>
            <a:r>
              <a:rPr lang="en-US" sz="2400" dirty="0"/>
              <a:t>Collaborative Support: Employment specialist actively engages with both the client and employer to ensure mutual satisfaction and success</a:t>
            </a:r>
          </a:p>
          <a:p>
            <a:r>
              <a:rPr lang="en-US" sz="2400" dirty="0"/>
              <a:t>Inclusive accommodations: implementing tailored accommodations that have enhanced the accessibility for all employees.</a:t>
            </a:r>
          </a:p>
        </p:txBody>
      </p:sp>
      <p:pic>
        <p:nvPicPr>
          <p:cNvPr id="5" name="Content Placeholder 4" descr="A road with a sign on it">
            <a:extLst>
              <a:ext uri="{FF2B5EF4-FFF2-40B4-BE49-F238E27FC236}">
                <a16:creationId xmlns:a16="http://schemas.microsoft.com/office/drawing/2014/main" id="{89D0D9DA-F542-D6CC-256D-9D077D4BC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11532" y="3015181"/>
            <a:ext cx="5150277" cy="265239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ADA518-C542-72ED-9826-EFF5D31F5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9C509-879E-4232-B729-1E74CB32BD1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115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79177A-E595-4924-E005-AA5CE9F881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The Arc Title Slide</a:t>
            </a:r>
          </a:p>
        </p:txBody>
      </p:sp>
      <p:pic>
        <p:nvPicPr>
          <p:cNvPr id="2" name="Picture 1" descr="The Arc logo with the text “Greater Brockton”. Below that is the text “Supporting Families and Individuals with Varying Abilities in Southeastern MA”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25"/>
            <a:ext cx="12192000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1107F-C5E9-8B20-1309-15F6D7BDC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9C509-879E-4232-B729-1E74CB32BD1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31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85" y="59252"/>
            <a:ext cx="2926750" cy="237485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BE45C43F-D63A-517E-B326-ABA88275891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151837" y="1583428"/>
            <a:ext cx="5116718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Who Am I?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17BA36-68FF-6C34-386E-3BFA036D2727}"/>
              </a:ext>
            </a:extLst>
          </p:cNvPr>
          <p:cNvSpPr txBox="1"/>
          <p:nvPr/>
        </p:nvSpPr>
        <p:spPr>
          <a:xfrm>
            <a:off x="1923171" y="2644170"/>
            <a:ext cx="85644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Adam Belmore, CESP </a:t>
            </a:r>
          </a:p>
          <a:p>
            <a:pPr algn="ctr"/>
            <a:r>
              <a:rPr lang="en-US" sz="2400" b="1" dirty="0"/>
              <a:t>Director of Employment Services</a:t>
            </a:r>
          </a:p>
          <a:p>
            <a:pPr algn="ctr"/>
            <a:r>
              <a:rPr lang="en-US" sz="2400" b="1" dirty="0"/>
              <a:t>Arc of Greater Brockton</a:t>
            </a:r>
          </a:p>
          <a:p>
            <a:pPr algn="ctr"/>
            <a:r>
              <a:rPr lang="en-US" sz="2400" b="1" dirty="0"/>
              <a:t>1215 West Chestnut Street Brockton, MA 02301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4B318B-2C02-F1C7-4321-0C4565C36F69}"/>
              </a:ext>
            </a:extLst>
          </p:cNvPr>
          <p:cNvSpPr txBox="1"/>
          <p:nvPr/>
        </p:nvSpPr>
        <p:spPr>
          <a:xfrm>
            <a:off x="579685" y="4812373"/>
            <a:ext cx="6456783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Certified Employment Support Professional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B.S. of Psychology from Bridgewater State University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Worked in Employment Services for 10 years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Providing services to 100+ clients in Greater Brockton Area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9E6831-1F74-97B7-105F-9D54DB34E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9C509-879E-4232-B729-1E74CB32BD1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86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AFC0BE-7D04-4FF6-2306-3A7330C69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E1F56A-145A-0CC1-7864-43A6089A3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61"/>
            <a:ext cx="12192000" cy="685800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B79D34F5-24CB-4E1A-3950-483E3CE3C51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022594" y="1642319"/>
            <a:ext cx="7653246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Prepare the Pitch and Set the Meeting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4CD544-EFE3-E7F1-57FC-43D7A8CBFF10}"/>
              </a:ext>
            </a:extLst>
          </p:cNvPr>
          <p:cNvSpPr txBox="1"/>
          <p:nvPr/>
        </p:nvSpPr>
        <p:spPr>
          <a:xfrm>
            <a:off x="743020" y="2985767"/>
            <a:ext cx="458306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000" b="1" dirty="0"/>
              <a:t>Designing the Pitch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Identify program strengths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Clearly describe services provided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Outline program structure and capabilities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Marketing material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986FC5-6BEC-BF1B-076C-42570C83B964}"/>
              </a:ext>
            </a:extLst>
          </p:cNvPr>
          <p:cNvSpPr txBox="1"/>
          <p:nvPr/>
        </p:nvSpPr>
        <p:spPr>
          <a:xfrm>
            <a:off x="6069108" y="2985767"/>
            <a:ext cx="4583068" cy="4262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000" b="1" dirty="0"/>
              <a:t>Scheduling the Meeting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Research the company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Set time and space for maximized attention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Request tour with meeting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Know who you are meeting with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E0358E-4045-2AD8-7371-FC7C9671A6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85" y="59252"/>
            <a:ext cx="2926750" cy="237485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853E9D-0A27-3913-0E47-DF81645C2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9C509-879E-4232-B729-1E74CB32BD1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09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EE104-2EB7-0C42-FB76-C1742F12D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D799D8-9EAC-E124-8B46-63B5C23A2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081"/>
            <a:ext cx="12192000" cy="685800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1011404-5DF7-2AB3-525F-75C83F6D15F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92575" y="1642319"/>
            <a:ext cx="2859110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The Meeting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A2B88D-4F92-77A8-9A1E-4B53AEC47B18}"/>
              </a:ext>
            </a:extLst>
          </p:cNvPr>
          <p:cNvSpPr txBox="1"/>
          <p:nvPr/>
        </p:nvSpPr>
        <p:spPr>
          <a:xfrm>
            <a:off x="2274570" y="2227094"/>
            <a:ext cx="72009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Professionalism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Demonstrate value to the company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Positive language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Honest descriptions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Guage the response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Exploring all possibilities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CEA65C-4C3D-8560-AA94-C91AF8DC4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85" y="59252"/>
            <a:ext cx="2926750" cy="237485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708861-7A51-AE54-1473-C08914B4C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9C509-879E-4232-B729-1E74CB32BD1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236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CB946-2D6F-E7B7-17EC-D64D7759E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F41BD0-E28B-789A-3BB0-D9CE961B8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61"/>
            <a:ext cx="12192000" cy="685800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B7EDF166-3BA2-3004-B002-5EA8D1A00E7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66445" y="1574821"/>
            <a:ext cx="2859110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Build Trust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16189F-1B26-45FE-2A1A-EA102C3D05E2}"/>
              </a:ext>
            </a:extLst>
          </p:cNvPr>
          <p:cNvSpPr txBox="1"/>
          <p:nvPr/>
        </p:nvSpPr>
        <p:spPr>
          <a:xfrm>
            <a:off x="2043060" y="3131232"/>
            <a:ext cx="363522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Explain history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Leverage networking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Provide success stories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Address concerns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D85C72-F2FE-F90D-8D88-221FAA6DCE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85" y="59252"/>
            <a:ext cx="2926750" cy="237485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FBA056-C6D9-A544-7641-0E81D24D9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9C509-879E-4232-B729-1E74CB32BD1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13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9C309-8567-6DD5-B846-7EC443565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B4CAF2-C184-2FDD-F374-8EE8E312B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61"/>
            <a:ext cx="12192000" cy="685800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BFFC4871-0F1D-EF06-8645-14AD6F11824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92574" y="1642319"/>
            <a:ext cx="4714103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Planning for Long Term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A088C8-02B9-4299-AD98-C5644E8DDE74}"/>
              </a:ext>
            </a:extLst>
          </p:cNvPr>
          <p:cNvSpPr txBox="1"/>
          <p:nvPr/>
        </p:nvSpPr>
        <p:spPr>
          <a:xfrm>
            <a:off x="914399" y="3131232"/>
            <a:ext cx="819227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Emphasize building a partnership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Think sustainability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Anticipate future hiring needs or issues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Follow up and follow through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Offer public relations benefits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62A010-3786-B533-D1E6-8DCF76351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85" y="59252"/>
            <a:ext cx="2926750" cy="237485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7CC152-DD2B-A9FD-B5AF-7E63028AA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9C509-879E-4232-B729-1E74CB32BD1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082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C47E1BB-EFF6-9BE6-22E3-366CC80E580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Thank You Slide</a:t>
            </a:r>
          </a:p>
        </p:txBody>
      </p:sp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50028" y="2598003"/>
            <a:ext cx="3412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solidFill>
                  <a:srgbClr val="002060"/>
                </a:solidFill>
              </a:rPr>
              <a:t>Thank You!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87898" y="3825025"/>
            <a:ext cx="6516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rgbClr val="0070C0"/>
                </a:solidFill>
                <a:hlinkClick r:id="rId3"/>
              </a:rPr>
              <a:t>www.arc</a:t>
            </a:r>
            <a:r>
              <a:rPr lang="en-US" sz="3200" u="sng" dirty="0">
                <a:solidFill>
                  <a:srgbClr val="0070C0"/>
                </a:solidFill>
              </a:rPr>
              <a:t>ofgreaterbrockton.org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9DDC0F-1AA1-EF95-3102-BD461F7A5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9C509-879E-4232-B729-1E74CB32BD1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876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B66F0959A0F6458BCD98DF75195999" ma:contentTypeVersion="20" ma:contentTypeDescription="Create a new document." ma:contentTypeScope="" ma:versionID="589f7f149509885411c0ae182e7f366b">
  <xsd:schema xmlns:xsd="http://www.w3.org/2001/XMLSchema" xmlns:xs="http://www.w3.org/2001/XMLSchema" xmlns:p="http://schemas.microsoft.com/office/2006/metadata/properties" xmlns:ns2="6248e3af-aff9-49e6-9cb7-312d61038d0a" xmlns:ns3="faa3c109-d376-4dba-8b93-c0310b7e3dee" targetNamespace="http://schemas.microsoft.com/office/2006/metadata/properties" ma:root="true" ma:fieldsID="c3807e64443ad2b027e61b6a1e3e4372" ns2:_="" ns3:_="">
    <xsd:import namespace="6248e3af-aff9-49e6-9cb7-312d61038d0a"/>
    <xsd:import namespace="faa3c109-d376-4dba-8b93-c0310b7e3d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48e3af-aff9-49e6-9cb7-312d61038d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bb1ab42-7277-4699-bffd-c4f8fd762e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a3c109-d376-4dba-8b93-c0310b7e3de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8a70d61-3e64-4d8c-a56e-30b104a81280}" ma:internalName="TaxCatchAll" ma:showField="CatchAllData" ma:web="faa3c109-d376-4dba-8b93-c0310b7e3d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248e3af-aff9-49e6-9cb7-312d61038d0a">
      <Terms xmlns="http://schemas.microsoft.com/office/infopath/2007/PartnerControls"/>
    </lcf76f155ced4ddcb4097134ff3c332f>
    <TaxCatchAll xmlns="faa3c109-d376-4dba-8b93-c0310b7e3dee" xsi:nil="true"/>
  </documentManagement>
</p:properties>
</file>

<file path=customXml/itemProps1.xml><?xml version="1.0" encoding="utf-8"?>
<ds:datastoreItem xmlns:ds="http://schemas.openxmlformats.org/officeDocument/2006/customXml" ds:itemID="{0DBDEBBF-1FB0-4F57-9DAB-433B1B2878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48e3af-aff9-49e6-9cb7-312d61038d0a"/>
    <ds:schemaRef ds:uri="faa3c109-d376-4dba-8b93-c0310b7e3d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2DD764F-34C1-460B-A024-747D84E808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A38871-5A8B-43CB-8013-7D1488992BD6}">
  <ds:schemaRefs>
    <ds:schemaRef ds:uri="http://schemas.microsoft.com/office/2006/metadata/properties"/>
    <ds:schemaRef ds:uri="http://schemas.microsoft.com/office/infopath/2007/PartnerControls"/>
    <ds:schemaRef ds:uri="6248e3af-aff9-49e6-9cb7-312d61038d0a"/>
    <ds:schemaRef ds:uri="faa3c109-d376-4dba-8b93-c0310b7e3de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1322</TotalTime>
  <Words>916</Words>
  <Application>Microsoft Office PowerPoint</Application>
  <PresentationFormat>Widescreen</PresentationFormat>
  <Paragraphs>178</Paragraphs>
  <Slides>25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Aptos</vt:lpstr>
      <vt:lpstr>Arial</vt:lpstr>
      <vt:lpstr>Calibri</vt:lpstr>
      <vt:lpstr>Calibri Light</vt:lpstr>
      <vt:lpstr>Cambria</vt:lpstr>
      <vt:lpstr>Palatino Linotype</vt:lpstr>
      <vt:lpstr>Wingdings</vt:lpstr>
      <vt:lpstr>Office Theme</vt:lpstr>
      <vt:lpstr>Title slide – Institute for Community Inclusion and Partners</vt:lpstr>
      <vt:lpstr>Engaging with Businesses to Create Great Job Matches</vt:lpstr>
      <vt:lpstr>The Arc Title Slide</vt:lpstr>
      <vt:lpstr>Who Am I?</vt:lpstr>
      <vt:lpstr>Prepare the Pitch and Set the Meeting</vt:lpstr>
      <vt:lpstr>In The Meeting</vt:lpstr>
      <vt:lpstr>Build Trust </vt:lpstr>
      <vt:lpstr>Planning for Long Term</vt:lpstr>
      <vt:lpstr>Thank You Slide</vt:lpstr>
      <vt:lpstr>    Road to Responsibility, Inc. Making Lives Better…  One person at a time   </vt:lpstr>
      <vt:lpstr>How Networking Helps Me as a Career Specialist</vt:lpstr>
      <vt:lpstr> Networking Impact for Job Seekers</vt:lpstr>
      <vt:lpstr>Expanding the Network &amp; Creativity</vt:lpstr>
      <vt:lpstr>5 Networking in Action</vt:lpstr>
      <vt:lpstr>Emily Shea  Director of Supported Employment  Grow Associate</vt:lpstr>
      <vt:lpstr>Meet Kelly</vt:lpstr>
      <vt:lpstr>Cold Calling</vt:lpstr>
      <vt:lpstr>Job Tour</vt:lpstr>
      <vt:lpstr>Reflection</vt:lpstr>
      <vt:lpstr>Alexis Manuel Employment Specialist  Institute for Community Inclusion</vt:lpstr>
      <vt:lpstr>Getting to Know Your Job Seeker</vt:lpstr>
      <vt:lpstr>Connecting With The Employer Our goal is to build meaningful and collaborative partnerships with employers .</vt:lpstr>
      <vt:lpstr>Connecting With The Employer</vt:lpstr>
      <vt:lpstr>Creating The Right Fit</vt:lpstr>
      <vt:lpstr>Success in Employment</vt:lpstr>
    </vt:vector>
  </TitlesOfParts>
  <Manager/>
  <Company>HP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Engaging with Businesses to Create Great Job Matches</dc:title>
  <dc:subject/>
  <dc:creator>Dean Rizzo</dc:creator>
  <cp:keywords/>
  <dc:description>Work In Progress: Employment and Community Life MA DDS Conference</dc:description>
  <cp:lastModifiedBy>Kelly Wanzer</cp:lastModifiedBy>
  <cp:revision>29</cp:revision>
  <dcterms:created xsi:type="dcterms:W3CDTF">2022-01-24T14:46:51Z</dcterms:created>
  <dcterms:modified xsi:type="dcterms:W3CDTF">2025-05-13T17:08:26Z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0x01010004B66F0959A0F6458BCD98DF75195999</vt:lpwstr>
  </property>
  <property fmtid="{D5CDD505-2E9C-101B-9397-08002B2CF9AE}" pid="3" name="MediaServiceImageTags">
    <vt:lpwstr/>
  </property>
</Properties>
</file>